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63" r:id="rId3"/>
    <p:sldId id="262" r:id="rId4"/>
    <p:sldId id="298" r:id="rId5"/>
    <p:sldId id="265" r:id="rId6"/>
    <p:sldId id="266" r:id="rId7"/>
    <p:sldId id="299" r:id="rId8"/>
    <p:sldId id="268" r:id="rId9"/>
    <p:sldId id="270" r:id="rId10"/>
    <p:sldId id="272" r:id="rId11"/>
    <p:sldId id="274" r:id="rId12"/>
    <p:sldId id="276" r:id="rId13"/>
    <p:sldId id="279" r:id="rId14"/>
    <p:sldId id="293" r:id="rId15"/>
    <p:sldId id="280" r:id="rId16"/>
    <p:sldId id="281" r:id="rId17"/>
    <p:sldId id="282" r:id="rId18"/>
    <p:sldId id="283" r:id="rId19"/>
    <p:sldId id="294" r:id="rId20"/>
    <p:sldId id="27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336" r:id="rId29"/>
    <p:sldId id="324" r:id="rId30"/>
    <p:sldId id="333" r:id="rId31"/>
    <p:sldId id="335" r:id="rId32"/>
    <p:sldId id="339" r:id="rId33"/>
    <p:sldId id="332" r:id="rId34"/>
    <p:sldId id="296" r:id="rId35"/>
    <p:sldId id="295" r:id="rId36"/>
    <p:sldId id="303" r:id="rId37"/>
    <p:sldId id="311" r:id="rId38"/>
    <p:sldId id="315" r:id="rId39"/>
    <p:sldId id="316" r:id="rId40"/>
    <p:sldId id="319" r:id="rId41"/>
    <p:sldId id="320" r:id="rId42"/>
    <p:sldId id="321" r:id="rId43"/>
    <p:sldId id="322" r:id="rId44"/>
    <p:sldId id="292" r:id="rId45"/>
    <p:sldId id="325" r:id="rId46"/>
    <p:sldId id="326" r:id="rId47"/>
    <p:sldId id="307" r:id="rId48"/>
    <p:sldId id="308" r:id="rId49"/>
    <p:sldId id="309" r:id="rId50"/>
    <p:sldId id="328" r:id="rId51"/>
    <p:sldId id="329" r:id="rId52"/>
    <p:sldId id="330" r:id="rId53"/>
    <p:sldId id="291" r:id="rId54"/>
    <p:sldId id="331" r:id="rId55"/>
    <p:sldId id="338" r:id="rId5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94F"/>
    <a:srgbClr val="625B38"/>
    <a:srgbClr val="F2F0A0"/>
    <a:srgbClr val="69CCCC"/>
    <a:srgbClr val="425661"/>
    <a:srgbClr val="0F384D"/>
    <a:srgbClr val="196087"/>
    <a:srgbClr val="52F3FF"/>
    <a:srgbClr val="102F41"/>
    <a:srgbClr val="1859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72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CC9BA1-C7D4-46FB-A331-2A5F4898E60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93A0B4-79A3-4C9D-97EB-857C5B94B44C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Определение всех ситуаций, когда требуется проводить обработку персональных данных</a:t>
          </a:r>
        </a:p>
        <a:p>
          <a:pPr lvl="0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/>
        </a:p>
      </dgm:t>
    </dgm:pt>
    <dgm:pt modelId="{DB866CCD-ED62-409D-BC42-99DDB3E70703}" type="parTrans" cxnId="{B986271E-2E8B-4E2E-AD31-811CD9A1B496}">
      <dgm:prSet/>
      <dgm:spPr/>
      <dgm:t>
        <a:bodyPr/>
        <a:lstStyle/>
        <a:p>
          <a:endParaRPr lang="ru-RU"/>
        </a:p>
      </dgm:t>
    </dgm:pt>
    <dgm:pt modelId="{02E41DF6-25CB-4A97-8232-7776A428B600}" type="sibTrans" cxnId="{B986271E-2E8B-4E2E-AD31-811CD9A1B496}">
      <dgm:prSet/>
      <dgm:spPr/>
      <dgm:t>
        <a:bodyPr/>
        <a:lstStyle/>
        <a:p>
          <a:endParaRPr lang="ru-RU"/>
        </a:p>
      </dgm:t>
    </dgm:pt>
    <dgm:pt modelId="{ED15FB99-BCE1-432B-8644-B02EB03F490B}">
      <dgm:prSet phldrT="[Текст]" custT="1"/>
      <dgm:spPr>
        <a:solidFill>
          <a:srgbClr val="625B38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21005" tIns="0" rIns="221005" bIns="0" numCol="1" spcCol="1270" anchor="ctr" anchorCtr="0"/>
        <a:lstStyle/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Выделение процессов, в которых обрабатываются персональные данные</a:t>
          </a:r>
        </a:p>
      </dgm:t>
    </dgm:pt>
    <dgm:pt modelId="{1D2F1EE3-1FE2-4143-BBC7-73668220C40E}" type="parTrans" cxnId="{E8F144C8-EF0D-465F-B719-65E9CC8A5177}">
      <dgm:prSet/>
      <dgm:spPr/>
      <dgm:t>
        <a:bodyPr/>
        <a:lstStyle/>
        <a:p>
          <a:endParaRPr lang="ru-RU"/>
        </a:p>
      </dgm:t>
    </dgm:pt>
    <dgm:pt modelId="{2BBC7DDE-D697-43FC-BE20-BF89FE360A07}" type="sibTrans" cxnId="{E8F144C8-EF0D-465F-B719-65E9CC8A5177}">
      <dgm:prSet/>
      <dgm:spPr/>
      <dgm:t>
        <a:bodyPr/>
        <a:lstStyle/>
        <a:p>
          <a:endParaRPr lang="ru-RU"/>
        </a:p>
      </dgm:t>
    </dgm:pt>
    <dgm:pt modelId="{D779C6DF-69CD-45AD-BDA0-014F37E0CEE2}">
      <dgm:prSet phldrT="[Текст]" custT="1"/>
      <dgm:spPr>
        <a:solidFill>
          <a:srgbClr val="F79646">
            <a:lumMod val="40000"/>
            <a:lumOff val="6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21005" tIns="0" rIns="221005" bIns="0" numCol="1" spcCol="1270" anchor="ctr" anchorCtr="0"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Выбор ограниченного числа процессов для проведения аналитики (на этом этапе формируется перечень подразделений и работников, участвующих в обработке персональных данных в рамках своей служебной деятельности). В администрации все структурные подразделения обрабатывают персональные данные. На каждом АРМ подключена информационная система ЕМСЭД КК – система электронного документооборота и иные информационные системы</a:t>
          </a:r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EB8474A-E959-45E6-9F9A-8A53E40367D1}" type="parTrans" cxnId="{8670CBFE-03BA-4604-9336-4889723B7E83}">
      <dgm:prSet/>
      <dgm:spPr/>
      <dgm:t>
        <a:bodyPr/>
        <a:lstStyle/>
        <a:p>
          <a:endParaRPr lang="ru-RU"/>
        </a:p>
      </dgm:t>
    </dgm:pt>
    <dgm:pt modelId="{886A312E-C866-4E33-BE1A-108045BC98CF}" type="sibTrans" cxnId="{8670CBFE-03BA-4604-9336-4889723B7E83}">
      <dgm:prSet/>
      <dgm:spPr/>
      <dgm:t>
        <a:bodyPr/>
        <a:lstStyle/>
        <a:p>
          <a:endParaRPr lang="ru-RU"/>
        </a:p>
      </dgm:t>
    </dgm:pt>
    <dgm:pt modelId="{BC65BD8E-9004-4E97-93AE-0DA45DB50B0E}">
      <dgm:prSet custT="1"/>
      <dgm:spPr>
        <a:solidFill>
          <a:srgbClr val="625B38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21005" tIns="0" rIns="221005" bIns="0" numCol="1" spcCol="1270" anchor="ctr" anchorCtr="0"/>
        <a:lstStyle/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Определение круга информационных систем  и совокупности обрабатываемых персональных данных  (Всего кол-во АРМ 123 шт., из них:118 АРМ и 5 серверов)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3BBDDF7-A94C-4D38-A93B-D3E1780EB562}" type="parTrans" cxnId="{24DFA437-E0F8-4D0B-9146-7EBC9BBCE8AC}">
      <dgm:prSet/>
      <dgm:spPr/>
      <dgm:t>
        <a:bodyPr/>
        <a:lstStyle/>
        <a:p>
          <a:endParaRPr lang="ru-RU"/>
        </a:p>
      </dgm:t>
    </dgm:pt>
    <dgm:pt modelId="{27A00F86-AB0D-4BD0-B95A-1021D7EE06E4}" type="sibTrans" cxnId="{24DFA437-E0F8-4D0B-9146-7EBC9BBCE8AC}">
      <dgm:prSet/>
      <dgm:spPr/>
      <dgm:t>
        <a:bodyPr/>
        <a:lstStyle/>
        <a:p>
          <a:endParaRPr lang="ru-RU"/>
        </a:p>
      </dgm:t>
    </dgm:pt>
    <dgm:pt modelId="{30C6FC8A-54E4-4520-B942-08E5F492B361}">
      <dgm:prSet custT="1"/>
      <dgm:spPr>
        <a:solidFill>
          <a:srgbClr val="F79646">
            <a:lumMod val="40000"/>
            <a:lumOff val="6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21005" tIns="0" rIns="221005" bIns="0" numCol="1" spcCol="1270" anchor="ctr" anchorCtr="0"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Проведение категорирования персональных данных и предварительной классификации  информационных систем</a:t>
          </a:r>
        </a:p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96EF91F-0A86-49C8-9B53-5D4D59E079DF}" type="parTrans" cxnId="{EE3BCF0E-6262-48A3-8E78-40FA374C8A03}">
      <dgm:prSet/>
      <dgm:spPr/>
      <dgm:t>
        <a:bodyPr/>
        <a:lstStyle/>
        <a:p>
          <a:endParaRPr lang="ru-RU"/>
        </a:p>
      </dgm:t>
    </dgm:pt>
    <dgm:pt modelId="{B688E3F1-A750-442B-B619-25FF7FEF5BC0}" type="sibTrans" cxnId="{EE3BCF0E-6262-48A3-8E78-40FA374C8A03}">
      <dgm:prSet/>
      <dgm:spPr/>
      <dgm:t>
        <a:bodyPr/>
        <a:lstStyle/>
        <a:p>
          <a:endParaRPr lang="ru-RU"/>
        </a:p>
      </dgm:t>
    </dgm:pt>
    <dgm:pt modelId="{4D1EA27C-30F2-42B4-89E0-8E12FAEDA311}">
      <dgm:prSet custT="1"/>
      <dgm:spPr>
        <a:solidFill>
          <a:srgbClr val="625B38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21005" tIns="0" rIns="221005" bIns="0" numCol="1" spcCol="1270" anchor="ctr" anchorCtr="0"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Разработка пакета организационно-распорядительных документов для обеспечения защиты персональных данных (уведомление в Роскомнадзор об обработке персональных данных, распоряжения об ответственных, политику обработки </a:t>
          </a:r>
          <a:r>
            <a:rPr lang="ru-RU" sz="1400" kern="1200" dirty="0" err="1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ПДн</a:t>
          </a: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порядок обработки </a:t>
          </a:r>
          <a:r>
            <a:rPr lang="ru-RU" sz="1400" kern="1200" dirty="0" err="1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ПДн</a:t>
          </a: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комиссии, акты проверок, инструкции и ряд документов, определяющих проведение мероприятий по защите информации);</a:t>
          </a:r>
        </a:p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74A06A67-9489-465E-8166-694AB2C64784}" type="parTrans" cxnId="{FCD736F2-7189-4906-87BE-6769AF1104A6}">
      <dgm:prSet/>
      <dgm:spPr/>
      <dgm:t>
        <a:bodyPr/>
        <a:lstStyle/>
        <a:p>
          <a:endParaRPr lang="ru-RU"/>
        </a:p>
      </dgm:t>
    </dgm:pt>
    <dgm:pt modelId="{3B8C62BB-0EE5-4822-A671-DB87A8FD5C79}" type="sibTrans" cxnId="{FCD736F2-7189-4906-87BE-6769AF1104A6}">
      <dgm:prSet/>
      <dgm:spPr/>
      <dgm:t>
        <a:bodyPr/>
        <a:lstStyle/>
        <a:p>
          <a:endParaRPr lang="ru-RU"/>
        </a:p>
      </dgm:t>
    </dgm:pt>
    <dgm:pt modelId="{54E50E3D-4BC0-4733-B4A1-BEF6C8F51259}">
      <dgm:prSet custT="1"/>
      <dgm:spPr>
        <a:solidFill>
          <a:srgbClr val="F79646">
            <a:lumMod val="40000"/>
            <a:lumOff val="6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21005" tIns="0" rIns="221005" bIns="0" numCol="1" spcCol="1270" anchor="ctr" anchorCtr="0"/>
        <a:lstStyle/>
        <a:p>
          <a:pPr lvl="0" algn="l">
            <a:buNone/>
          </a:pPr>
          <a:r>
            <a:rPr lang="ru-RU" sz="1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Внедрение системы обеспечения безопасности информации, в том числе выполнение требований по инженерно-технической защите помещений, установка средств защиты информации);</a:t>
          </a:r>
        </a:p>
      </dgm:t>
    </dgm:pt>
    <dgm:pt modelId="{45D0E753-D847-4C64-A9D1-C3C272B9505B}" type="parTrans" cxnId="{EC37E964-C920-49EC-879F-2570A2B843C1}">
      <dgm:prSet/>
      <dgm:spPr/>
      <dgm:t>
        <a:bodyPr/>
        <a:lstStyle/>
        <a:p>
          <a:endParaRPr lang="ru-RU"/>
        </a:p>
      </dgm:t>
    </dgm:pt>
    <dgm:pt modelId="{3AE411C5-E25F-44F4-A46A-94C37AA73A16}" type="sibTrans" cxnId="{EC37E964-C920-49EC-879F-2570A2B843C1}">
      <dgm:prSet/>
      <dgm:spPr/>
      <dgm:t>
        <a:bodyPr/>
        <a:lstStyle/>
        <a:p>
          <a:endParaRPr lang="ru-RU"/>
        </a:p>
      </dgm:t>
    </dgm:pt>
    <dgm:pt modelId="{ABE11F3A-AD6A-434E-911B-771C7A33CA61}">
      <dgm:prSet custT="1"/>
      <dgm:spPr>
        <a:solidFill>
          <a:srgbClr val="625B38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221005" tIns="0" rIns="221005" bIns="0" numCol="1" spcCol="1270" anchor="ctr" anchorCtr="0"/>
        <a:lstStyle/>
        <a:p>
          <a:pPr lvl="0" algn="l">
            <a:buNone/>
          </a:pP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Аттестация или декларирование соответствия информационной системы персональных данных требованиям безопасности информации</a:t>
          </a:r>
        </a:p>
      </dgm:t>
    </dgm:pt>
    <dgm:pt modelId="{B94E40A0-05C6-47E9-A6ED-1F5FA717F958}" type="parTrans" cxnId="{D33129D9-E238-45D8-B9C6-D21D8A5D77BC}">
      <dgm:prSet/>
      <dgm:spPr/>
      <dgm:t>
        <a:bodyPr/>
        <a:lstStyle/>
        <a:p>
          <a:endParaRPr lang="ru-RU"/>
        </a:p>
      </dgm:t>
    </dgm:pt>
    <dgm:pt modelId="{679912A0-110A-4CE5-B6BB-01476AC99393}" type="sibTrans" cxnId="{D33129D9-E238-45D8-B9C6-D21D8A5D77BC}">
      <dgm:prSet/>
      <dgm:spPr/>
      <dgm:t>
        <a:bodyPr/>
        <a:lstStyle/>
        <a:p>
          <a:endParaRPr lang="ru-RU"/>
        </a:p>
      </dgm:t>
    </dgm:pt>
    <dgm:pt modelId="{F8AB6460-8CE6-4A80-AC43-858E70D0937D}" type="pres">
      <dgm:prSet presAssocID="{73CC9BA1-C7D4-46FB-A331-2A5F4898E604}" presName="linear" presStyleCnt="0">
        <dgm:presLayoutVars>
          <dgm:dir/>
          <dgm:animLvl val="lvl"/>
          <dgm:resizeHandles val="exact"/>
        </dgm:presLayoutVars>
      </dgm:prSet>
      <dgm:spPr/>
    </dgm:pt>
    <dgm:pt modelId="{218331BE-A5E6-4712-9418-D35C65CB7073}" type="pres">
      <dgm:prSet presAssocID="{2993A0B4-79A3-4C9D-97EB-857C5B94B44C}" presName="parentLin" presStyleCnt="0"/>
      <dgm:spPr/>
    </dgm:pt>
    <dgm:pt modelId="{09DF7079-DF51-4519-B510-CDCA9D62BDAE}" type="pres">
      <dgm:prSet presAssocID="{2993A0B4-79A3-4C9D-97EB-857C5B94B44C}" presName="parentLeftMargin" presStyleLbl="node1" presStyleIdx="0" presStyleCnt="8"/>
      <dgm:spPr/>
    </dgm:pt>
    <dgm:pt modelId="{F7B401E3-C200-4070-8C7B-E4AF5CF73228}" type="pres">
      <dgm:prSet presAssocID="{2993A0B4-79A3-4C9D-97EB-857C5B94B44C}" presName="parentText" presStyleLbl="node1" presStyleIdx="0" presStyleCnt="8" custScaleX="142857" custLinFactY="-69924" custLinFactNeighborX="515" custLinFactNeighborY="-100000">
        <dgm:presLayoutVars>
          <dgm:chMax val="0"/>
          <dgm:bulletEnabled val="1"/>
        </dgm:presLayoutVars>
      </dgm:prSet>
      <dgm:spPr/>
    </dgm:pt>
    <dgm:pt modelId="{024DC7A1-0522-43BC-B771-5213C7AFD511}" type="pres">
      <dgm:prSet presAssocID="{2993A0B4-79A3-4C9D-97EB-857C5B94B44C}" presName="negativeSpace" presStyleCnt="0"/>
      <dgm:spPr/>
    </dgm:pt>
    <dgm:pt modelId="{4371EC9A-CF25-470D-A8D0-A4EADD7ED221}" type="pres">
      <dgm:prSet presAssocID="{2993A0B4-79A3-4C9D-97EB-857C5B94B44C}" presName="childText" presStyleLbl="conFgAcc1" presStyleIdx="0" presStyleCnt="8" custLinFactY="-119519" custLinFactNeighborY="-200000">
        <dgm:presLayoutVars>
          <dgm:bulletEnabled val="1"/>
        </dgm:presLayoutVars>
      </dgm:prSet>
      <dgm:spPr>
        <a:noFill/>
        <a:ln>
          <a:solidFill>
            <a:schemeClr val="bg1"/>
          </a:solidFill>
        </a:ln>
      </dgm:spPr>
    </dgm:pt>
    <dgm:pt modelId="{4E7A3DCE-E489-4C3F-ABC8-9BD503BC8ABD}" type="pres">
      <dgm:prSet presAssocID="{02E41DF6-25CB-4A97-8232-7776A428B600}" presName="spaceBetweenRectangles" presStyleCnt="0"/>
      <dgm:spPr/>
    </dgm:pt>
    <dgm:pt modelId="{8A9E93BE-E303-48E5-9F7D-6A7DF310F29E}" type="pres">
      <dgm:prSet presAssocID="{ED15FB99-BCE1-432B-8644-B02EB03F490B}" presName="parentLin" presStyleCnt="0"/>
      <dgm:spPr/>
    </dgm:pt>
    <dgm:pt modelId="{9BEFDF53-D4E3-4958-BD72-0E6942022C13}" type="pres">
      <dgm:prSet presAssocID="{ED15FB99-BCE1-432B-8644-B02EB03F490B}" presName="parentLeftMargin" presStyleLbl="node1" presStyleIdx="0" presStyleCnt="8"/>
      <dgm:spPr/>
    </dgm:pt>
    <dgm:pt modelId="{F3058AE1-6C48-47B9-AF47-E3B615A28334}" type="pres">
      <dgm:prSet presAssocID="{ED15FB99-BCE1-432B-8644-B02EB03F490B}" presName="parentText" presStyleLbl="node1" presStyleIdx="1" presStyleCnt="8" custScaleX="142857" custScaleY="131513" custLinFactNeighborY="-58758">
        <dgm:presLayoutVars>
          <dgm:chMax val="0"/>
          <dgm:bulletEnabled val="1"/>
        </dgm:presLayoutVars>
      </dgm:prSet>
      <dgm:spPr>
        <a:xfrm>
          <a:off x="421658" y="430459"/>
          <a:ext cx="8433155" cy="271758"/>
        </a:xfrm>
        <a:prstGeom prst="roundRect">
          <a:avLst/>
        </a:prstGeom>
      </dgm:spPr>
    </dgm:pt>
    <dgm:pt modelId="{D64F111F-E5FD-459C-B434-FA88FF8F8E74}" type="pres">
      <dgm:prSet presAssocID="{ED15FB99-BCE1-432B-8644-B02EB03F490B}" presName="negativeSpace" presStyleCnt="0"/>
      <dgm:spPr/>
    </dgm:pt>
    <dgm:pt modelId="{AFEEA53A-161C-4382-B77E-A62B8CC06077}" type="pres">
      <dgm:prSet presAssocID="{ED15FB99-BCE1-432B-8644-B02EB03F490B}" presName="childText" presStyleLbl="conFgAcc1" presStyleIdx="1" presStyleCnt="8" custLinFactY="-52392" custLinFactNeighborY="-100000">
        <dgm:presLayoutVars>
          <dgm:bulletEnabled val="1"/>
        </dgm:presLayoutVars>
      </dgm:prSet>
      <dgm:spPr>
        <a:noFill/>
        <a:ln>
          <a:solidFill>
            <a:schemeClr val="accent1">
              <a:lumMod val="20000"/>
              <a:lumOff val="80000"/>
            </a:schemeClr>
          </a:solidFill>
        </a:ln>
      </dgm:spPr>
    </dgm:pt>
    <dgm:pt modelId="{5D29D139-B366-4CE7-A639-92E45FB63F7B}" type="pres">
      <dgm:prSet presAssocID="{2BBC7DDE-D697-43FC-BE20-BF89FE360A07}" presName="spaceBetweenRectangles" presStyleCnt="0"/>
      <dgm:spPr/>
    </dgm:pt>
    <dgm:pt modelId="{411F9071-63A4-4399-9049-C405305B5413}" type="pres">
      <dgm:prSet presAssocID="{D779C6DF-69CD-45AD-BDA0-014F37E0CEE2}" presName="parentLin" presStyleCnt="0"/>
      <dgm:spPr/>
    </dgm:pt>
    <dgm:pt modelId="{445F8019-0ACE-481D-BB83-DFD73F4A2E69}" type="pres">
      <dgm:prSet presAssocID="{D779C6DF-69CD-45AD-BDA0-014F37E0CEE2}" presName="parentLeftMargin" presStyleLbl="node1" presStyleIdx="1" presStyleCnt="8"/>
      <dgm:spPr/>
    </dgm:pt>
    <dgm:pt modelId="{A4B6D6F0-0EFF-4CD8-BB1D-8E48B79C7490}" type="pres">
      <dgm:prSet presAssocID="{D779C6DF-69CD-45AD-BDA0-014F37E0CEE2}" presName="parentText" presStyleLbl="node1" presStyleIdx="2" presStyleCnt="8" custScaleX="150037" custScaleY="567668" custLinFactNeighborY="-40655">
        <dgm:presLayoutVars>
          <dgm:chMax val="0"/>
          <dgm:bulletEnabled val="1"/>
        </dgm:presLayoutVars>
      </dgm:prSet>
      <dgm:spPr>
        <a:xfrm>
          <a:off x="397661" y="1389496"/>
          <a:ext cx="7953219" cy="413280"/>
        </a:xfrm>
        <a:prstGeom prst="roundRect">
          <a:avLst/>
        </a:prstGeom>
      </dgm:spPr>
    </dgm:pt>
    <dgm:pt modelId="{3DE6A533-21DD-4D58-949E-DB7B51212FBD}" type="pres">
      <dgm:prSet presAssocID="{D779C6DF-69CD-45AD-BDA0-014F37E0CEE2}" presName="negativeSpace" presStyleCnt="0"/>
      <dgm:spPr/>
    </dgm:pt>
    <dgm:pt modelId="{826FF301-931C-4D9A-8406-34603DC5C277}" type="pres">
      <dgm:prSet presAssocID="{D779C6DF-69CD-45AD-BDA0-014F37E0CEE2}" presName="childText" presStyleLbl="conFgAcc1" presStyleIdx="2" presStyleCnt="8" custLinFactY="-13491" custLinFactNeighborY="-100000">
        <dgm:presLayoutVars>
          <dgm:bulletEnabled val="1"/>
        </dgm:presLayoutVars>
      </dgm:prSet>
      <dgm:spPr>
        <a:noFill/>
        <a:ln>
          <a:solidFill>
            <a:schemeClr val="accent1">
              <a:lumMod val="20000"/>
              <a:lumOff val="80000"/>
            </a:schemeClr>
          </a:solidFill>
        </a:ln>
      </dgm:spPr>
    </dgm:pt>
    <dgm:pt modelId="{9AC985E5-3E71-4FBC-A05D-544DB66B9B87}" type="pres">
      <dgm:prSet presAssocID="{886A312E-C866-4E33-BE1A-108045BC98CF}" presName="spaceBetweenRectangles" presStyleCnt="0"/>
      <dgm:spPr/>
    </dgm:pt>
    <dgm:pt modelId="{8FC95714-B199-49E5-82A2-13766B767BF5}" type="pres">
      <dgm:prSet presAssocID="{BC65BD8E-9004-4E97-93AE-0DA45DB50B0E}" presName="parentLin" presStyleCnt="0"/>
      <dgm:spPr/>
    </dgm:pt>
    <dgm:pt modelId="{1DC14DBF-8B36-4762-AB46-8E2BF66B657B}" type="pres">
      <dgm:prSet presAssocID="{BC65BD8E-9004-4E97-93AE-0DA45DB50B0E}" presName="parentLeftMargin" presStyleLbl="node1" presStyleIdx="2" presStyleCnt="8"/>
      <dgm:spPr/>
    </dgm:pt>
    <dgm:pt modelId="{407B1C6C-8B10-42BA-A055-26BF51099773}" type="pres">
      <dgm:prSet presAssocID="{BC65BD8E-9004-4E97-93AE-0DA45DB50B0E}" presName="parentText" presStyleLbl="node1" presStyleIdx="3" presStyleCnt="8" custScaleX="142857" custScaleY="234499">
        <dgm:presLayoutVars>
          <dgm:chMax val="0"/>
          <dgm:bulletEnabled val="1"/>
        </dgm:presLayoutVars>
      </dgm:prSet>
      <dgm:spPr>
        <a:xfrm>
          <a:off x="421658" y="1674616"/>
          <a:ext cx="8433155" cy="484568"/>
        </a:xfrm>
        <a:prstGeom prst="roundRect">
          <a:avLst/>
        </a:prstGeom>
      </dgm:spPr>
    </dgm:pt>
    <dgm:pt modelId="{00032726-8AE9-480E-B739-010977FB4A19}" type="pres">
      <dgm:prSet presAssocID="{BC65BD8E-9004-4E97-93AE-0DA45DB50B0E}" presName="negativeSpace" presStyleCnt="0"/>
      <dgm:spPr/>
    </dgm:pt>
    <dgm:pt modelId="{5A9CEB21-6E2A-4782-A267-E71B8D0E3B5F}" type="pres">
      <dgm:prSet presAssocID="{BC65BD8E-9004-4E97-93AE-0DA45DB50B0E}" presName="childText" presStyleLbl="conFgAcc1" presStyleIdx="3" presStyleCnt="8">
        <dgm:presLayoutVars>
          <dgm:bulletEnabled val="1"/>
        </dgm:presLayoutVars>
      </dgm:prSet>
      <dgm:spPr>
        <a:noFill/>
        <a:ln>
          <a:solidFill>
            <a:schemeClr val="accent1">
              <a:lumMod val="20000"/>
              <a:lumOff val="80000"/>
            </a:schemeClr>
          </a:solidFill>
        </a:ln>
      </dgm:spPr>
    </dgm:pt>
    <dgm:pt modelId="{3E4ABCC2-9C85-434B-8760-CD9ED700649C}" type="pres">
      <dgm:prSet presAssocID="{27A00F86-AB0D-4BD0-B95A-1021D7EE06E4}" presName="spaceBetweenRectangles" presStyleCnt="0"/>
      <dgm:spPr/>
    </dgm:pt>
    <dgm:pt modelId="{3DDE4375-6EED-4711-9B11-891B45DA862D}" type="pres">
      <dgm:prSet presAssocID="{30C6FC8A-54E4-4520-B942-08E5F492B361}" presName="parentLin" presStyleCnt="0"/>
      <dgm:spPr/>
    </dgm:pt>
    <dgm:pt modelId="{9884539A-B192-4932-9A93-759ABC7FD9D4}" type="pres">
      <dgm:prSet presAssocID="{30C6FC8A-54E4-4520-B942-08E5F492B361}" presName="parentLeftMargin" presStyleLbl="node1" presStyleIdx="3" presStyleCnt="8"/>
      <dgm:spPr/>
    </dgm:pt>
    <dgm:pt modelId="{596D159F-4A36-4DDA-864D-B42648B02459}" type="pres">
      <dgm:prSet presAssocID="{30C6FC8A-54E4-4520-B942-08E5F492B361}" presName="parentText" presStyleLbl="node1" presStyleIdx="4" presStyleCnt="8" custScaleX="142857" custScaleY="261364">
        <dgm:presLayoutVars>
          <dgm:chMax val="0"/>
          <dgm:bulletEnabled val="1"/>
        </dgm:presLayoutVars>
      </dgm:prSet>
      <dgm:spPr>
        <a:xfrm>
          <a:off x="421658" y="3382024"/>
          <a:ext cx="8433155" cy="442800"/>
        </a:xfrm>
        <a:prstGeom prst="roundRect">
          <a:avLst/>
        </a:prstGeom>
      </dgm:spPr>
    </dgm:pt>
    <dgm:pt modelId="{6539AB1E-F031-4123-9DB9-4E5FAD2E0A91}" type="pres">
      <dgm:prSet presAssocID="{30C6FC8A-54E4-4520-B942-08E5F492B361}" presName="negativeSpace" presStyleCnt="0"/>
      <dgm:spPr/>
    </dgm:pt>
    <dgm:pt modelId="{0AF2051B-A8F3-4797-8513-147D6F600CF6}" type="pres">
      <dgm:prSet presAssocID="{30C6FC8A-54E4-4520-B942-08E5F492B361}" presName="childText" presStyleLbl="conFgAcc1" presStyleIdx="4" presStyleCnt="8">
        <dgm:presLayoutVars>
          <dgm:bulletEnabled val="1"/>
        </dgm:presLayoutVars>
      </dgm:prSet>
      <dgm:spPr>
        <a:noFill/>
        <a:ln>
          <a:solidFill>
            <a:schemeClr val="accent1">
              <a:lumMod val="20000"/>
              <a:lumOff val="80000"/>
            </a:schemeClr>
          </a:solidFill>
        </a:ln>
      </dgm:spPr>
    </dgm:pt>
    <dgm:pt modelId="{7896BE61-0D8D-4653-AB78-6C4385E5CD0B}" type="pres">
      <dgm:prSet presAssocID="{B688E3F1-A750-442B-B619-25FF7FEF5BC0}" presName="spaceBetweenRectangles" presStyleCnt="0"/>
      <dgm:spPr/>
    </dgm:pt>
    <dgm:pt modelId="{8A5DA60F-BAF3-4821-9C9E-716813D61170}" type="pres">
      <dgm:prSet presAssocID="{4D1EA27C-30F2-42B4-89E0-8E12FAEDA311}" presName="parentLin" presStyleCnt="0"/>
      <dgm:spPr/>
    </dgm:pt>
    <dgm:pt modelId="{BEF8BDF1-66E0-4180-AE9B-8D39DCADD6E6}" type="pres">
      <dgm:prSet presAssocID="{4D1EA27C-30F2-42B4-89E0-8E12FAEDA311}" presName="parentLeftMargin" presStyleLbl="node1" presStyleIdx="4" presStyleCnt="8"/>
      <dgm:spPr/>
    </dgm:pt>
    <dgm:pt modelId="{5B976181-2292-4EC2-A267-EC635F58DE16}" type="pres">
      <dgm:prSet presAssocID="{4D1EA27C-30F2-42B4-89E0-8E12FAEDA311}" presName="parentText" presStyleLbl="node1" presStyleIdx="5" presStyleCnt="8" custScaleX="142857" custScaleY="581788" custLinFactNeighborY="62383">
        <dgm:presLayoutVars>
          <dgm:chMax val="0"/>
          <dgm:bulletEnabled val="1"/>
        </dgm:presLayoutVars>
      </dgm:prSet>
      <dgm:spPr>
        <a:xfrm>
          <a:off x="421658" y="4062424"/>
          <a:ext cx="8433155" cy="442800"/>
        </a:xfrm>
        <a:prstGeom prst="roundRect">
          <a:avLst/>
        </a:prstGeom>
      </dgm:spPr>
    </dgm:pt>
    <dgm:pt modelId="{44B106B6-4841-48CF-BD51-62CF2024A79C}" type="pres">
      <dgm:prSet presAssocID="{4D1EA27C-30F2-42B4-89E0-8E12FAEDA311}" presName="negativeSpace" presStyleCnt="0"/>
      <dgm:spPr/>
    </dgm:pt>
    <dgm:pt modelId="{0ED3636C-5B8D-4D0B-91B3-BE651CD9BC0D}" type="pres">
      <dgm:prSet presAssocID="{4D1EA27C-30F2-42B4-89E0-8E12FAEDA311}" presName="childText" presStyleLbl="conFgAcc1" presStyleIdx="5" presStyleCnt="8" custLinFactY="51041" custLinFactNeighborY="100000">
        <dgm:presLayoutVars>
          <dgm:bulletEnabled val="1"/>
        </dgm:presLayoutVars>
      </dgm:prSet>
      <dgm:spPr>
        <a:noFill/>
        <a:ln>
          <a:solidFill>
            <a:schemeClr val="accent1">
              <a:lumMod val="20000"/>
              <a:lumOff val="80000"/>
            </a:schemeClr>
          </a:solidFill>
        </a:ln>
      </dgm:spPr>
    </dgm:pt>
    <dgm:pt modelId="{D228EA18-F222-433C-ABE6-325AD1AB5C71}" type="pres">
      <dgm:prSet presAssocID="{3B8C62BB-0EE5-4822-A671-DB87A8FD5C79}" presName="spaceBetweenRectangles" presStyleCnt="0"/>
      <dgm:spPr/>
    </dgm:pt>
    <dgm:pt modelId="{98DE70E7-6F1D-4367-B446-E1316E77E9EB}" type="pres">
      <dgm:prSet presAssocID="{54E50E3D-4BC0-4733-B4A1-BEF6C8F51259}" presName="parentLin" presStyleCnt="0"/>
      <dgm:spPr/>
    </dgm:pt>
    <dgm:pt modelId="{23BCD978-B67C-4035-AD18-015D5C33487B}" type="pres">
      <dgm:prSet presAssocID="{54E50E3D-4BC0-4733-B4A1-BEF6C8F51259}" presName="parentLeftMargin" presStyleLbl="node1" presStyleIdx="5" presStyleCnt="8"/>
      <dgm:spPr/>
    </dgm:pt>
    <dgm:pt modelId="{DA4D09B9-0A00-416C-BECE-9112555A6AC3}" type="pres">
      <dgm:prSet presAssocID="{54E50E3D-4BC0-4733-B4A1-BEF6C8F51259}" presName="parentText" presStyleLbl="node1" presStyleIdx="6" presStyleCnt="8" custScaleX="142857" custScaleY="351490" custLinFactNeighborY="75400">
        <dgm:presLayoutVars>
          <dgm:chMax val="0"/>
          <dgm:bulletEnabled val="1"/>
        </dgm:presLayoutVars>
      </dgm:prSet>
      <dgm:spPr>
        <a:xfrm>
          <a:off x="421658" y="4742824"/>
          <a:ext cx="8433155" cy="442800"/>
        </a:xfrm>
        <a:prstGeom prst="roundRect">
          <a:avLst/>
        </a:prstGeom>
      </dgm:spPr>
    </dgm:pt>
    <dgm:pt modelId="{75034634-7533-4F1B-9DF7-E1B47DD8D8D6}" type="pres">
      <dgm:prSet presAssocID="{54E50E3D-4BC0-4733-B4A1-BEF6C8F51259}" presName="negativeSpace" presStyleCnt="0"/>
      <dgm:spPr/>
    </dgm:pt>
    <dgm:pt modelId="{6F866ABE-2DB4-4D78-BE89-FD1ACE010696}" type="pres">
      <dgm:prSet presAssocID="{54E50E3D-4BC0-4733-B4A1-BEF6C8F51259}" presName="childText" presStyleLbl="conFgAcc1" presStyleIdx="6" presStyleCnt="8" custLinFactY="66289" custLinFactNeighborY="100000">
        <dgm:presLayoutVars>
          <dgm:bulletEnabled val="1"/>
        </dgm:presLayoutVars>
      </dgm:prSet>
      <dgm:spPr>
        <a:noFill/>
        <a:ln>
          <a:solidFill>
            <a:schemeClr val="accent1">
              <a:lumMod val="20000"/>
              <a:lumOff val="80000"/>
            </a:schemeClr>
          </a:solidFill>
        </a:ln>
      </dgm:spPr>
    </dgm:pt>
    <dgm:pt modelId="{12ECADC5-BA81-4082-90A7-478521730041}" type="pres">
      <dgm:prSet presAssocID="{3AE411C5-E25F-44F4-A46A-94C37AA73A16}" presName="spaceBetweenRectangles" presStyleCnt="0"/>
      <dgm:spPr/>
    </dgm:pt>
    <dgm:pt modelId="{7336BACF-6F74-4931-A894-CCCB038833C3}" type="pres">
      <dgm:prSet presAssocID="{ABE11F3A-AD6A-434E-911B-771C7A33CA61}" presName="parentLin" presStyleCnt="0"/>
      <dgm:spPr/>
    </dgm:pt>
    <dgm:pt modelId="{C353BA8C-D859-4072-8060-D9DEEE9D9620}" type="pres">
      <dgm:prSet presAssocID="{ABE11F3A-AD6A-434E-911B-771C7A33CA61}" presName="parentLeftMargin" presStyleLbl="node1" presStyleIdx="6" presStyleCnt="8"/>
      <dgm:spPr/>
    </dgm:pt>
    <dgm:pt modelId="{B1893CBF-A4A0-4D89-A0D9-7B0276F6507F}" type="pres">
      <dgm:prSet presAssocID="{ABE11F3A-AD6A-434E-911B-771C7A33CA61}" presName="parentText" presStyleLbl="node1" presStyleIdx="7" presStyleCnt="8" custScaleX="141481" custScaleY="315037" custLinFactNeighborY="90022">
        <dgm:presLayoutVars>
          <dgm:chMax val="0"/>
          <dgm:bulletEnabled val="1"/>
        </dgm:presLayoutVars>
      </dgm:prSet>
      <dgm:spPr>
        <a:xfrm>
          <a:off x="442416" y="4965631"/>
          <a:ext cx="6193834" cy="650992"/>
        </a:xfrm>
        <a:prstGeom prst="roundRect">
          <a:avLst/>
        </a:prstGeom>
      </dgm:spPr>
    </dgm:pt>
    <dgm:pt modelId="{3DE62CF2-5362-48F3-B2CE-188DDCB0A6D2}" type="pres">
      <dgm:prSet presAssocID="{ABE11F3A-AD6A-434E-911B-771C7A33CA61}" presName="negativeSpace" presStyleCnt="0"/>
      <dgm:spPr/>
    </dgm:pt>
    <dgm:pt modelId="{7BF8B943-68B6-45B0-9A3F-8E53A4EDE068}" type="pres">
      <dgm:prSet presAssocID="{ABE11F3A-AD6A-434E-911B-771C7A33CA61}" presName="childText" presStyleLbl="conFgAcc1" presStyleIdx="7" presStyleCnt="8" custLinFactY="46275" custLinFactNeighborY="100000">
        <dgm:presLayoutVars>
          <dgm:bulletEnabled val="1"/>
        </dgm:presLayoutVars>
      </dgm:prSet>
      <dgm:spPr>
        <a:xfrm>
          <a:off x="0" y="5183267"/>
          <a:ext cx="8856984" cy="176400"/>
        </a:xfrm>
        <a:prstGeom prst="rect">
          <a:avLst/>
        </a:prstGeom>
        <a:noFill/>
        <a:ln w="25400" cap="flat" cmpd="sng" algn="ctr">
          <a:solidFill>
            <a:srgbClr val="4F81BD">
              <a:lumMod val="20000"/>
              <a:lumOff val="80000"/>
            </a:srgbClr>
          </a:solidFill>
          <a:prstDash val="solid"/>
        </a:ln>
        <a:effectLst/>
      </dgm:spPr>
    </dgm:pt>
  </dgm:ptLst>
  <dgm:cxnLst>
    <dgm:cxn modelId="{EE3BCF0E-6262-48A3-8E78-40FA374C8A03}" srcId="{73CC9BA1-C7D4-46FB-A331-2A5F4898E604}" destId="{30C6FC8A-54E4-4520-B942-08E5F492B361}" srcOrd="4" destOrd="0" parTransId="{D96EF91F-0A86-49C8-9B53-5D4D59E079DF}" sibTransId="{B688E3F1-A750-442B-B619-25FF7FEF5BC0}"/>
    <dgm:cxn modelId="{F9E03416-4A71-4EC3-AF63-AE569530D9E9}" type="presOf" srcId="{ED15FB99-BCE1-432B-8644-B02EB03F490B}" destId="{9BEFDF53-D4E3-4958-BD72-0E6942022C13}" srcOrd="0" destOrd="0" presId="urn:microsoft.com/office/officeart/2005/8/layout/list1"/>
    <dgm:cxn modelId="{B986271E-2E8B-4E2E-AD31-811CD9A1B496}" srcId="{73CC9BA1-C7D4-46FB-A331-2A5F4898E604}" destId="{2993A0B4-79A3-4C9D-97EB-857C5B94B44C}" srcOrd="0" destOrd="0" parTransId="{DB866CCD-ED62-409D-BC42-99DDB3E70703}" sibTransId="{02E41DF6-25CB-4A97-8232-7776A428B600}"/>
    <dgm:cxn modelId="{79F06420-2C05-4142-A0FD-05C5C6364574}" type="presOf" srcId="{73CC9BA1-C7D4-46FB-A331-2A5F4898E604}" destId="{F8AB6460-8CE6-4A80-AC43-858E70D0937D}" srcOrd="0" destOrd="0" presId="urn:microsoft.com/office/officeart/2005/8/layout/list1"/>
    <dgm:cxn modelId="{3D828623-3C21-4BC0-8599-1AEBE8600306}" type="presOf" srcId="{D779C6DF-69CD-45AD-BDA0-014F37E0CEE2}" destId="{445F8019-0ACE-481D-BB83-DFD73F4A2E69}" srcOrd="0" destOrd="0" presId="urn:microsoft.com/office/officeart/2005/8/layout/list1"/>
    <dgm:cxn modelId="{24DFA437-E0F8-4D0B-9146-7EBC9BBCE8AC}" srcId="{73CC9BA1-C7D4-46FB-A331-2A5F4898E604}" destId="{BC65BD8E-9004-4E97-93AE-0DA45DB50B0E}" srcOrd="3" destOrd="0" parTransId="{13BBDDF7-A94C-4D38-A93B-D3E1780EB562}" sibTransId="{27A00F86-AB0D-4BD0-B95A-1021D7EE06E4}"/>
    <dgm:cxn modelId="{E26ED760-BB55-4B79-9FAF-386176F7BC9C}" type="presOf" srcId="{30C6FC8A-54E4-4520-B942-08E5F492B361}" destId="{596D159F-4A36-4DDA-864D-B42648B02459}" srcOrd="1" destOrd="0" presId="urn:microsoft.com/office/officeart/2005/8/layout/list1"/>
    <dgm:cxn modelId="{693BEC60-5E38-4C51-A011-5A2142F009F6}" type="presOf" srcId="{54E50E3D-4BC0-4733-B4A1-BEF6C8F51259}" destId="{DA4D09B9-0A00-416C-BECE-9112555A6AC3}" srcOrd="1" destOrd="0" presId="urn:microsoft.com/office/officeart/2005/8/layout/list1"/>
    <dgm:cxn modelId="{EC37E964-C920-49EC-879F-2570A2B843C1}" srcId="{73CC9BA1-C7D4-46FB-A331-2A5F4898E604}" destId="{54E50E3D-4BC0-4733-B4A1-BEF6C8F51259}" srcOrd="6" destOrd="0" parTransId="{45D0E753-D847-4C64-A9D1-C3C272B9505B}" sibTransId="{3AE411C5-E25F-44F4-A46A-94C37AA73A16}"/>
    <dgm:cxn modelId="{366C416E-D1E3-47B0-AED4-52EFBB7CB202}" type="presOf" srcId="{54E50E3D-4BC0-4733-B4A1-BEF6C8F51259}" destId="{23BCD978-B67C-4035-AD18-015D5C33487B}" srcOrd="0" destOrd="0" presId="urn:microsoft.com/office/officeart/2005/8/layout/list1"/>
    <dgm:cxn modelId="{BA53A187-9B7F-4B34-949F-378EAFCB9F6A}" type="presOf" srcId="{2993A0B4-79A3-4C9D-97EB-857C5B94B44C}" destId="{09DF7079-DF51-4519-B510-CDCA9D62BDAE}" srcOrd="0" destOrd="0" presId="urn:microsoft.com/office/officeart/2005/8/layout/list1"/>
    <dgm:cxn modelId="{48292391-3767-4EBF-AAA6-03FF75C3B39F}" type="presOf" srcId="{4D1EA27C-30F2-42B4-89E0-8E12FAEDA311}" destId="{5B976181-2292-4EC2-A267-EC635F58DE16}" srcOrd="1" destOrd="0" presId="urn:microsoft.com/office/officeart/2005/8/layout/list1"/>
    <dgm:cxn modelId="{1BCA8192-88A7-48BB-A42E-E2F279CF01F6}" type="presOf" srcId="{4D1EA27C-30F2-42B4-89E0-8E12FAEDA311}" destId="{BEF8BDF1-66E0-4180-AE9B-8D39DCADD6E6}" srcOrd="0" destOrd="0" presId="urn:microsoft.com/office/officeart/2005/8/layout/list1"/>
    <dgm:cxn modelId="{636ACD98-EE4D-4068-B429-2A083BD82C7D}" type="presOf" srcId="{BC65BD8E-9004-4E97-93AE-0DA45DB50B0E}" destId="{1DC14DBF-8B36-4762-AB46-8E2BF66B657B}" srcOrd="0" destOrd="0" presId="urn:microsoft.com/office/officeart/2005/8/layout/list1"/>
    <dgm:cxn modelId="{69B28DA6-9524-44C1-B56A-329462EBB4A7}" type="presOf" srcId="{ABE11F3A-AD6A-434E-911B-771C7A33CA61}" destId="{C353BA8C-D859-4072-8060-D9DEEE9D9620}" srcOrd="0" destOrd="0" presId="urn:microsoft.com/office/officeart/2005/8/layout/list1"/>
    <dgm:cxn modelId="{884544A9-4EB1-46C1-BAC0-2F910663655A}" type="presOf" srcId="{BC65BD8E-9004-4E97-93AE-0DA45DB50B0E}" destId="{407B1C6C-8B10-42BA-A055-26BF51099773}" srcOrd="1" destOrd="0" presId="urn:microsoft.com/office/officeart/2005/8/layout/list1"/>
    <dgm:cxn modelId="{D83F87B5-9CBC-4C44-83F8-FDBA93146ADC}" type="presOf" srcId="{ED15FB99-BCE1-432B-8644-B02EB03F490B}" destId="{F3058AE1-6C48-47B9-AF47-E3B615A28334}" srcOrd="1" destOrd="0" presId="urn:microsoft.com/office/officeart/2005/8/layout/list1"/>
    <dgm:cxn modelId="{E8F144C8-EF0D-465F-B719-65E9CC8A5177}" srcId="{73CC9BA1-C7D4-46FB-A331-2A5F4898E604}" destId="{ED15FB99-BCE1-432B-8644-B02EB03F490B}" srcOrd="1" destOrd="0" parTransId="{1D2F1EE3-1FE2-4143-BBC7-73668220C40E}" sibTransId="{2BBC7DDE-D697-43FC-BE20-BF89FE360A07}"/>
    <dgm:cxn modelId="{D33129D9-E238-45D8-B9C6-D21D8A5D77BC}" srcId="{73CC9BA1-C7D4-46FB-A331-2A5F4898E604}" destId="{ABE11F3A-AD6A-434E-911B-771C7A33CA61}" srcOrd="7" destOrd="0" parTransId="{B94E40A0-05C6-47E9-A6ED-1F5FA717F958}" sibTransId="{679912A0-110A-4CE5-B6BB-01476AC99393}"/>
    <dgm:cxn modelId="{FBE55ED9-7D82-452E-8F32-926679823FA7}" type="presOf" srcId="{ABE11F3A-AD6A-434E-911B-771C7A33CA61}" destId="{B1893CBF-A4A0-4D89-A0D9-7B0276F6507F}" srcOrd="1" destOrd="0" presId="urn:microsoft.com/office/officeart/2005/8/layout/list1"/>
    <dgm:cxn modelId="{5D92A1E7-3D58-4BAC-93E1-18F212A59A74}" type="presOf" srcId="{30C6FC8A-54E4-4520-B942-08E5F492B361}" destId="{9884539A-B192-4932-9A93-759ABC7FD9D4}" srcOrd="0" destOrd="0" presId="urn:microsoft.com/office/officeart/2005/8/layout/list1"/>
    <dgm:cxn modelId="{8A3832ED-3388-41EE-89DF-68251722CE37}" type="presOf" srcId="{2993A0B4-79A3-4C9D-97EB-857C5B94B44C}" destId="{F7B401E3-C200-4070-8C7B-E4AF5CF73228}" srcOrd="1" destOrd="0" presId="urn:microsoft.com/office/officeart/2005/8/layout/list1"/>
    <dgm:cxn modelId="{FCD736F2-7189-4906-87BE-6769AF1104A6}" srcId="{73CC9BA1-C7D4-46FB-A331-2A5F4898E604}" destId="{4D1EA27C-30F2-42B4-89E0-8E12FAEDA311}" srcOrd="5" destOrd="0" parTransId="{74A06A67-9489-465E-8166-694AB2C64784}" sibTransId="{3B8C62BB-0EE5-4822-A671-DB87A8FD5C79}"/>
    <dgm:cxn modelId="{8670CBFE-03BA-4604-9336-4889723B7E83}" srcId="{73CC9BA1-C7D4-46FB-A331-2A5F4898E604}" destId="{D779C6DF-69CD-45AD-BDA0-014F37E0CEE2}" srcOrd="2" destOrd="0" parTransId="{4EB8474A-E959-45E6-9F9A-8A53E40367D1}" sibTransId="{886A312E-C866-4E33-BE1A-108045BC98CF}"/>
    <dgm:cxn modelId="{57B334FF-0498-445B-B275-5370C614E40D}" type="presOf" srcId="{D779C6DF-69CD-45AD-BDA0-014F37E0CEE2}" destId="{A4B6D6F0-0EFF-4CD8-BB1D-8E48B79C7490}" srcOrd="1" destOrd="0" presId="urn:microsoft.com/office/officeart/2005/8/layout/list1"/>
    <dgm:cxn modelId="{BA4BE48D-F4F6-4614-B002-BF4AC38A36F8}" type="presParOf" srcId="{F8AB6460-8CE6-4A80-AC43-858E70D0937D}" destId="{218331BE-A5E6-4712-9418-D35C65CB7073}" srcOrd="0" destOrd="0" presId="urn:microsoft.com/office/officeart/2005/8/layout/list1"/>
    <dgm:cxn modelId="{403BBF8D-2028-41D1-BFBE-6F7849E02EAE}" type="presParOf" srcId="{218331BE-A5E6-4712-9418-D35C65CB7073}" destId="{09DF7079-DF51-4519-B510-CDCA9D62BDAE}" srcOrd="0" destOrd="0" presId="urn:microsoft.com/office/officeart/2005/8/layout/list1"/>
    <dgm:cxn modelId="{B4BCC579-FD56-4893-BD95-BACC42934FF1}" type="presParOf" srcId="{218331BE-A5E6-4712-9418-D35C65CB7073}" destId="{F7B401E3-C200-4070-8C7B-E4AF5CF73228}" srcOrd="1" destOrd="0" presId="urn:microsoft.com/office/officeart/2005/8/layout/list1"/>
    <dgm:cxn modelId="{0580BEA6-C0DB-4AC3-9BDF-3D138E4CE5A9}" type="presParOf" srcId="{F8AB6460-8CE6-4A80-AC43-858E70D0937D}" destId="{024DC7A1-0522-43BC-B771-5213C7AFD511}" srcOrd="1" destOrd="0" presId="urn:microsoft.com/office/officeart/2005/8/layout/list1"/>
    <dgm:cxn modelId="{07B95B12-B73B-4736-B5F6-DE7632C2A09B}" type="presParOf" srcId="{F8AB6460-8CE6-4A80-AC43-858E70D0937D}" destId="{4371EC9A-CF25-470D-A8D0-A4EADD7ED221}" srcOrd="2" destOrd="0" presId="urn:microsoft.com/office/officeart/2005/8/layout/list1"/>
    <dgm:cxn modelId="{6DEB3D63-8F0F-4397-9849-C7CF1EAB235F}" type="presParOf" srcId="{F8AB6460-8CE6-4A80-AC43-858E70D0937D}" destId="{4E7A3DCE-E489-4C3F-ABC8-9BD503BC8ABD}" srcOrd="3" destOrd="0" presId="urn:microsoft.com/office/officeart/2005/8/layout/list1"/>
    <dgm:cxn modelId="{EECEE797-F74C-4E7C-B162-3818DD95C96A}" type="presParOf" srcId="{F8AB6460-8CE6-4A80-AC43-858E70D0937D}" destId="{8A9E93BE-E303-48E5-9F7D-6A7DF310F29E}" srcOrd="4" destOrd="0" presId="urn:microsoft.com/office/officeart/2005/8/layout/list1"/>
    <dgm:cxn modelId="{5BE73CD7-58F9-45F5-B3F1-D00DA8591D81}" type="presParOf" srcId="{8A9E93BE-E303-48E5-9F7D-6A7DF310F29E}" destId="{9BEFDF53-D4E3-4958-BD72-0E6942022C13}" srcOrd="0" destOrd="0" presId="urn:microsoft.com/office/officeart/2005/8/layout/list1"/>
    <dgm:cxn modelId="{874EDB55-ED73-4EC6-BAE5-4DBCCC962B7D}" type="presParOf" srcId="{8A9E93BE-E303-48E5-9F7D-6A7DF310F29E}" destId="{F3058AE1-6C48-47B9-AF47-E3B615A28334}" srcOrd="1" destOrd="0" presId="urn:microsoft.com/office/officeart/2005/8/layout/list1"/>
    <dgm:cxn modelId="{D8F51A31-55FD-4319-BC62-6559155AE8B1}" type="presParOf" srcId="{F8AB6460-8CE6-4A80-AC43-858E70D0937D}" destId="{D64F111F-E5FD-459C-B434-FA88FF8F8E74}" srcOrd="5" destOrd="0" presId="urn:microsoft.com/office/officeart/2005/8/layout/list1"/>
    <dgm:cxn modelId="{47E6E592-B200-4E03-9298-1BA5CA620480}" type="presParOf" srcId="{F8AB6460-8CE6-4A80-AC43-858E70D0937D}" destId="{AFEEA53A-161C-4382-B77E-A62B8CC06077}" srcOrd="6" destOrd="0" presId="urn:microsoft.com/office/officeart/2005/8/layout/list1"/>
    <dgm:cxn modelId="{9AC20CE3-8F1E-46E2-978C-A97AD08A25C2}" type="presParOf" srcId="{F8AB6460-8CE6-4A80-AC43-858E70D0937D}" destId="{5D29D139-B366-4CE7-A639-92E45FB63F7B}" srcOrd="7" destOrd="0" presId="urn:microsoft.com/office/officeart/2005/8/layout/list1"/>
    <dgm:cxn modelId="{078981A8-48D8-4935-B4F1-89B5763A9103}" type="presParOf" srcId="{F8AB6460-8CE6-4A80-AC43-858E70D0937D}" destId="{411F9071-63A4-4399-9049-C405305B5413}" srcOrd="8" destOrd="0" presId="urn:microsoft.com/office/officeart/2005/8/layout/list1"/>
    <dgm:cxn modelId="{9E809FC7-DF51-401F-A34A-8C73A69D3C07}" type="presParOf" srcId="{411F9071-63A4-4399-9049-C405305B5413}" destId="{445F8019-0ACE-481D-BB83-DFD73F4A2E69}" srcOrd="0" destOrd="0" presId="urn:microsoft.com/office/officeart/2005/8/layout/list1"/>
    <dgm:cxn modelId="{636B2C21-3206-46E7-9225-17C0480F48BF}" type="presParOf" srcId="{411F9071-63A4-4399-9049-C405305B5413}" destId="{A4B6D6F0-0EFF-4CD8-BB1D-8E48B79C7490}" srcOrd="1" destOrd="0" presId="urn:microsoft.com/office/officeart/2005/8/layout/list1"/>
    <dgm:cxn modelId="{6AC29626-F4FB-46B2-8577-D08B8020CC5A}" type="presParOf" srcId="{F8AB6460-8CE6-4A80-AC43-858E70D0937D}" destId="{3DE6A533-21DD-4D58-949E-DB7B51212FBD}" srcOrd="9" destOrd="0" presId="urn:microsoft.com/office/officeart/2005/8/layout/list1"/>
    <dgm:cxn modelId="{0FD72083-AD43-4575-B3AF-85255E2E3AB9}" type="presParOf" srcId="{F8AB6460-8CE6-4A80-AC43-858E70D0937D}" destId="{826FF301-931C-4D9A-8406-34603DC5C277}" srcOrd="10" destOrd="0" presId="urn:microsoft.com/office/officeart/2005/8/layout/list1"/>
    <dgm:cxn modelId="{1F06A0CA-CF81-4DAD-B284-1EB55372A6A5}" type="presParOf" srcId="{F8AB6460-8CE6-4A80-AC43-858E70D0937D}" destId="{9AC985E5-3E71-4FBC-A05D-544DB66B9B87}" srcOrd="11" destOrd="0" presId="urn:microsoft.com/office/officeart/2005/8/layout/list1"/>
    <dgm:cxn modelId="{CFD1E199-1CC5-443C-AA08-6BD46296FB8B}" type="presParOf" srcId="{F8AB6460-8CE6-4A80-AC43-858E70D0937D}" destId="{8FC95714-B199-49E5-82A2-13766B767BF5}" srcOrd="12" destOrd="0" presId="urn:microsoft.com/office/officeart/2005/8/layout/list1"/>
    <dgm:cxn modelId="{7A7CE72D-7F26-421D-B3BF-31552751199C}" type="presParOf" srcId="{8FC95714-B199-49E5-82A2-13766B767BF5}" destId="{1DC14DBF-8B36-4762-AB46-8E2BF66B657B}" srcOrd="0" destOrd="0" presId="urn:microsoft.com/office/officeart/2005/8/layout/list1"/>
    <dgm:cxn modelId="{BC6AB8B1-B485-48EB-B90A-AB1CD61FAB7F}" type="presParOf" srcId="{8FC95714-B199-49E5-82A2-13766B767BF5}" destId="{407B1C6C-8B10-42BA-A055-26BF51099773}" srcOrd="1" destOrd="0" presId="urn:microsoft.com/office/officeart/2005/8/layout/list1"/>
    <dgm:cxn modelId="{35F1CC43-30F7-4CB3-9F96-2A1736BCD8C2}" type="presParOf" srcId="{F8AB6460-8CE6-4A80-AC43-858E70D0937D}" destId="{00032726-8AE9-480E-B739-010977FB4A19}" srcOrd="13" destOrd="0" presId="urn:microsoft.com/office/officeart/2005/8/layout/list1"/>
    <dgm:cxn modelId="{1481C6F9-FDB1-42FB-BF4F-EBD997AE0A71}" type="presParOf" srcId="{F8AB6460-8CE6-4A80-AC43-858E70D0937D}" destId="{5A9CEB21-6E2A-4782-A267-E71B8D0E3B5F}" srcOrd="14" destOrd="0" presId="urn:microsoft.com/office/officeart/2005/8/layout/list1"/>
    <dgm:cxn modelId="{7A38FE77-01B3-4B39-A77E-41E55934C38D}" type="presParOf" srcId="{F8AB6460-8CE6-4A80-AC43-858E70D0937D}" destId="{3E4ABCC2-9C85-434B-8760-CD9ED700649C}" srcOrd="15" destOrd="0" presId="urn:microsoft.com/office/officeart/2005/8/layout/list1"/>
    <dgm:cxn modelId="{7B019EE0-2CF9-4655-A563-99E28F8C528B}" type="presParOf" srcId="{F8AB6460-8CE6-4A80-AC43-858E70D0937D}" destId="{3DDE4375-6EED-4711-9B11-891B45DA862D}" srcOrd="16" destOrd="0" presId="urn:microsoft.com/office/officeart/2005/8/layout/list1"/>
    <dgm:cxn modelId="{B4837962-3EDC-423F-84B9-8A4CBC1DAEEC}" type="presParOf" srcId="{3DDE4375-6EED-4711-9B11-891B45DA862D}" destId="{9884539A-B192-4932-9A93-759ABC7FD9D4}" srcOrd="0" destOrd="0" presId="urn:microsoft.com/office/officeart/2005/8/layout/list1"/>
    <dgm:cxn modelId="{5B9065F5-B9B4-4BDC-BB45-01B8685153EC}" type="presParOf" srcId="{3DDE4375-6EED-4711-9B11-891B45DA862D}" destId="{596D159F-4A36-4DDA-864D-B42648B02459}" srcOrd="1" destOrd="0" presId="urn:microsoft.com/office/officeart/2005/8/layout/list1"/>
    <dgm:cxn modelId="{EECC4896-767A-4F03-966D-4E0D6BED4DE4}" type="presParOf" srcId="{F8AB6460-8CE6-4A80-AC43-858E70D0937D}" destId="{6539AB1E-F031-4123-9DB9-4E5FAD2E0A91}" srcOrd="17" destOrd="0" presId="urn:microsoft.com/office/officeart/2005/8/layout/list1"/>
    <dgm:cxn modelId="{61F1B051-1A66-4170-8F82-8481722C4F09}" type="presParOf" srcId="{F8AB6460-8CE6-4A80-AC43-858E70D0937D}" destId="{0AF2051B-A8F3-4797-8513-147D6F600CF6}" srcOrd="18" destOrd="0" presId="urn:microsoft.com/office/officeart/2005/8/layout/list1"/>
    <dgm:cxn modelId="{3D085DE3-2C9B-4AB6-85A4-D584A4CB905D}" type="presParOf" srcId="{F8AB6460-8CE6-4A80-AC43-858E70D0937D}" destId="{7896BE61-0D8D-4653-AB78-6C4385E5CD0B}" srcOrd="19" destOrd="0" presId="urn:microsoft.com/office/officeart/2005/8/layout/list1"/>
    <dgm:cxn modelId="{843DA29A-61AD-4C02-ABA5-7648C14DC414}" type="presParOf" srcId="{F8AB6460-8CE6-4A80-AC43-858E70D0937D}" destId="{8A5DA60F-BAF3-4821-9C9E-716813D61170}" srcOrd="20" destOrd="0" presId="urn:microsoft.com/office/officeart/2005/8/layout/list1"/>
    <dgm:cxn modelId="{E802FB14-BAA0-4A23-9E23-7D98F0FC4539}" type="presParOf" srcId="{8A5DA60F-BAF3-4821-9C9E-716813D61170}" destId="{BEF8BDF1-66E0-4180-AE9B-8D39DCADD6E6}" srcOrd="0" destOrd="0" presId="urn:microsoft.com/office/officeart/2005/8/layout/list1"/>
    <dgm:cxn modelId="{233594CF-9D90-454A-BEC5-D49F90D950A8}" type="presParOf" srcId="{8A5DA60F-BAF3-4821-9C9E-716813D61170}" destId="{5B976181-2292-4EC2-A267-EC635F58DE16}" srcOrd="1" destOrd="0" presId="urn:microsoft.com/office/officeart/2005/8/layout/list1"/>
    <dgm:cxn modelId="{D305D3AF-B947-42E6-BE0A-B462DC012B24}" type="presParOf" srcId="{F8AB6460-8CE6-4A80-AC43-858E70D0937D}" destId="{44B106B6-4841-48CF-BD51-62CF2024A79C}" srcOrd="21" destOrd="0" presId="urn:microsoft.com/office/officeart/2005/8/layout/list1"/>
    <dgm:cxn modelId="{A5508BA1-D671-4E0B-AF53-78B38C29DB6C}" type="presParOf" srcId="{F8AB6460-8CE6-4A80-AC43-858E70D0937D}" destId="{0ED3636C-5B8D-4D0B-91B3-BE651CD9BC0D}" srcOrd="22" destOrd="0" presId="urn:microsoft.com/office/officeart/2005/8/layout/list1"/>
    <dgm:cxn modelId="{39FF5BAA-22AF-4875-BE3F-704728FCC4D3}" type="presParOf" srcId="{F8AB6460-8CE6-4A80-AC43-858E70D0937D}" destId="{D228EA18-F222-433C-ABE6-325AD1AB5C71}" srcOrd="23" destOrd="0" presId="urn:microsoft.com/office/officeart/2005/8/layout/list1"/>
    <dgm:cxn modelId="{91AC7E22-96D2-4F6A-9DA0-D2259B8FED3E}" type="presParOf" srcId="{F8AB6460-8CE6-4A80-AC43-858E70D0937D}" destId="{98DE70E7-6F1D-4367-B446-E1316E77E9EB}" srcOrd="24" destOrd="0" presId="urn:microsoft.com/office/officeart/2005/8/layout/list1"/>
    <dgm:cxn modelId="{8B865FB1-8E14-41C4-91D4-9EA895462CC0}" type="presParOf" srcId="{98DE70E7-6F1D-4367-B446-E1316E77E9EB}" destId="{23BCD978-B67C-4035-AD18-015D5C33487B}" srcOrd="0" destOrd="0" presId="urn:microsoft.com/office/officeart/2005/8/layout/list1"/>
    <dgm:cxn modelId="{5C231646-6378-469C-80D3-7323202513E1}" type="presParOf" srcId="{98DE70E7-6F1D-4367-B446-E1316E77E9EB}" destId="{DA4D09B9-0A00-416C-BECE-9112555A6AC3}" srcOrd="1" destOrd="0" presId="urn:microsoft.com/office/officeart/2005/8/layout/list1"/>
    <dgm:cxn modelId="{DC8F2307-AADA-44A6-B106-01DCD88FB4F2}" type="presParOf" srcId="{F8AB6460-8CE6-4A80-AC43-858E70D0937D}" destId="{75034634-7533-4F1B-9DF7-E1B47DD8D8D6}" srcOrd="25" destOrd="0" presId="urn:microsoft.com/office/officeart/2005/8/layout/list1"/>
    <dgm:cxn modelId="{FDEE3D2A-71C0-4AC7-ACD5-0D795EE2ABA7}" type="presParOf" srcId="{F8AB6460-8CE6-4A80-AC43-858E70D0937D}" destId="{6F866ABE-2DB4-4D78-BE89-FD1ACE010696}" srcOrd="26" destOrd="0" presId="urn:microsoft.com/office/officeart/2005/8/layout/list1"/>
    <dgm:cxn modelId="{4363F189-1AAC-4830-A5C2-28E4EF513DFB}" type="presParOf" srcId="{F8AB6460-8CE6-4A80-AC43-858E70D0937D}" destId="{12ECADC5-BA81-4082-90A7-478521730041}" srcOrd="27" destOrd="0" presId="urn:microsoft.com/office/officeart/2005/8/layout/list1"/>
    <dgm:cxn modelId="{FED86072-E306-4522-AC4D-62BC54D4ADDE}" type="presParOf" srcId="{F8AB6460-8CE6-4A80-AC43-858E70D0937D}" destId="{7336BACF-6F74-4931-A894-CCCB038833C3}" srcOrd="28" destOrd="0" presId="urn:microsoft.com/office/officeart/2005/8/layout/list1"/>
    <dgm:cxn modelId="{153281AC-F86E-4D6D-AE49-728C5CB6F661}" type="presParOf" srcId="{7336BACF-6F74-4931-A894-CCCB038833C3}" destId="{C353BA8C-D859-4072-8060-D9DEEE9D9620}" srcOrd="0" destOrd="0" presId="urn:microsoft.com/office/officeart/2005/8/layout/list1"/>
    <dgm:cxn modelId="{0741CACA-7D75-43C9-83C9-D125DD624CD6}" type="presParOf" srcId="{7336BACF-6F74-4931-A894-CCCB038833C3}" destId="{B1893CBF-A4A0-4D89-A0D9-7B0276F6507F}" srcOrd="1" destOrd="0" presId="urn:microsoft.com/office/officeart/2005/8/layout/list1"/>
    <dgm:cxn modelId="{C64C92E4-A17A-47C3-8E83-F810A810F8B2}" type="presParOf" srcId="{F8AB6460-8CE6-4A80-AC43-858E70D0937D}" destId="{3DE62CF2-5362-48F3-B2CE-188DDCB0A6D2}" srcOrd="29" destOrd="0" presId="urn:microsoft.com/office/officeart/2005/8/layout/list1"/>
    <dgm:cxn modelId="{16CFACA9-60CA-442B-A6CB-48186F0AC319}" type="presParOf" srcId="{F8AB6460-8CE6-4A80-AC43-858E70D0937D}" destId="{7BF8B943-68B6-45B0-9A3F-8E53A4EDE068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71EC9A-CF25-470D-A8D0-A4EADD7ED221}">
      <dsp:nvSpPr>
        <dsp:cNvPr id="0" name=""/>
        <dsp:cNvSpPr/>
      </dsp:nvSpPr>
      <dsp:spPr>
        <a:xfrm>
          <a:off x="0" y="35000"/>
          <a:ext cx="8856984" cy="151200"/>
        </a:xfrm>
        <a:prstGeom prst="rect">
          <a:avLst/>
        </a:pr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B401E3-C200-4070-8C7B-E4AF5CF73228}">
      <dsp:nvSpPr>
        <dsp:cNvPr id="0" name=""/>
        <dsp:cNvSpPr/>
      </dsp:nvSpPr>
      <dsp:spPr>
        <a:xfrm>
          <a:off x="423828" y="0"/>
          <a:ext cx="8433155" cy="17712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Определение всех ситуаций, когда требуется проводить обработку персональных данных</a:t>
          </a:r>
        </a:p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432474" y="8646"/>
        <a:ext cx="8415863" cy="159828"/>
      </dsp:txXfrm>
    </dsp:sp>
    <dsp:sp modelId="{AFEEA53A-161C-4382-B77E-A62B8CC06077}">
      <dsp:nvSpPr>
        <dsp:cNvPr id="0" name=""/>
        <dsp:cNvSpPr/>
      </dsp:nvSpPr>
      <dsp:spPr>
        <a:xfrm>
          <a:off x="0" y="496872"/>
          <a:ext cx="8856984" cy="151200"/>
        </a:xfrm>
        <a:prstGeom prst="rect">
          <a:avLst/>
        </a:prstGeom>
        <a:noFill/>
        <a:ln w="25400" cap="flat" cmpd="sng" algn="ctr">
          <a:solidFill>
            <a:schemeClr val="accent1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058AE1-6C48-47B9-AF47-E3B615A28334}">
      <dsp:nvSpPr>
        <dsp:cNvPr id="0" name=""/>
        <dsp:cNvSpPr/>
      </dsp:nvSpPr>
      <dsp:spPr>
        <a:xfrm>
          <a:off x="421658" y="360041"/>
          <a:ext cx="8433155" cy="232935"/>
        </a:xfrm>
        <a:prstGeom prst="roundRect">
          <a:avLst/>
        </a:prstGeom>
        <a:solidFill>
          <a:srgbClr val="625B38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Выделение процессов, в которых обрабатываются персональные данные</a:t>
          </a:r>
        </a:p>
      </dsp:txBody>
      <dsp:txXfrm>
        <a:off x="433029" y="371412"/>
        <a:ext cx="8410413" cy="210193"/>
      </dsp:txXfrm>
    </dsp:sp>
    <dsp:sp modelId="{826FF301-931C-4D9A-8406-34603DC5C277}">
      <dsp:nvSpPr>
        <dsp:cNvPr id="0" name=""/>
        <dsp:cNvSpPr/>
      </dsp:nvSpPr>
      <dsp:spPr>
        <a:xfrm>
          <a:off x="0" y="1656184"/>
          <a:ext cx="8856984" cy="151200"/>
        </a:xfrm>
        <a:prstGeom prst="rect">
          <a:avLst/>
        </a:prstGeom>
        <a:noFill/>
        <a:ln w="25400" cap="flat" cmpd="sng" algn="ctr">
          <a:solidFill>
            <a:schemeClr val="accent1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6D6F0-0EFF-4CD8-BB1D-8E48B79C7490}">
      <dsp:nvSpPr>
        <dsp:cNvPr id="0" name=""/>
        <dsp:cNvSpPr/>
      </dsp:nvSpPr>
      <dsp:spPr>
        <a:xfrm>
          <a:off x="402197" y="720080"/>
          <a:ext cx="8448220" cy="1005453"/>
        </a:xfrm>
        <a:prstGeom prst="roundRect">
          <a:avLst/>
        </a:prstGeom>
        <a:solidFill>
          <a:srgbClr val="F79646">
            <a:lumMod val="40000"/>
            <a:lumOff val="6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Выбор ограниченного числа процессов для проведения аналитики (на этом этапе формируется перечень подразделений и работников, участвующих в обработке персональных данных в рамках своей служебной деятельности). В администрации все структурные подразделения обрабатывают персональные данные. На каждом АРМ подключена информационная система ЕМСЭД КК – система электронного документооборота и иные информационные системы</a:t>
          </a:r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51279" y="769162"/>
        <a:ext cx="8350056" cy="907289"/>
      </dsp:txXfrm>
    </dsp:sp>
    <dsp:sp modelId="{5A9CEB21-6E2A-4782-A267-E71B8D0E3B5F}">
      <dsp:nvSpPr>
        <dsp:cNvPr id="0" name=""/>
        <dsp:cNvSpPr/>
      </dsp:nvSpPr>
      <dsp:spPr>
        <a:xfrm>
          <a:off x="0" y="2219367"/>
          <a:ext cx="8856984" cy="151200"/>
        </a:xfrm>
        <a:prstGeom prst="rect">
          <a:avLst/>
        </a:prstGeom>
        <a:noFill/>
        <a:ln w="25400" cap="flat" cmpd="sng" algn="ctr">
          <a:solidFill>
            <a:schemeClr val="accent1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7B1C6C-8B10-42BA-A055-26BF51099773}">
      <dsp:nvSpPr>
        <dsp:cNvPr id="0" name=""/>
        <dsp:cNvSpPr/>
      </dsp:nvSpPr>
      <dsp:spPr>
        <a:xfrm>
          <a:off x="421658" y="1892582"/>
          <a:ext cx="8433155" cy="415344"/>
        </a:xfrm>
        <a:prstGeom prst="roundRect">
          <a:avLst/>
        </a:prstGeom>
        <a:solidFill>
          <a:srgbClr val="625B38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marR="0" lvl="0" indent="0" algn="l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Определение круга информационных систем  и совокупности обрабатываемых персональных данных  (Всего кол-во АРМ 123 шт., из них:118 АРМ и 5 серверов)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41933" y="1912857"/>
        <a:ext cx="8392605" cy="374794"/>
      </dsp:txXfrm>
    </dsp:sp>
    <dsp:sp modelId="{0AF2051B-A8F3-4797-8513-147D6F600CF6}">
      <dsp:nvSpPr>
        <dsp:cNvPr id="0" name=""/>
        <dsp:cNvSpPr/>
      </dsp:nvSpPr>
      <dsp:spPr>
        <a:xfrm>
          <a:off x="0" y="2777335"/>
          <a:ext cx="8856984" cy="151200"/>
        </a:xfrm>
        <a:prstGeom prst="rect">
          <a:avLst/>
        </a:prstGeom>
        <a:noFill/>
        <a:ln w="25400" cap="flat" cmpd="sng" algn="ctr">
          <a:solidFill>
            <a:schemeClr val="accent1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6D159F-4A36-4DDA-864D-B42648B02459}">
      <dsp:nvSpPr>
        <dsp:cNvPr id="0" name=""/>
        <dsp:cNvSpPr/>
      </dsp:nvSpPr>
      <dsp:spPr>
        <a:xfrm>
          <a:off x="421658" y="2402967"/>
          <a:ext cx="8433155" cy="462927"/>
        </a:xfrm>
        <a:prstGeom prst="roundRect">
          <a:avLst/>
        </a:prstGeom>
        <a:solidFill>
          <a:srgbClr val="F79646">
            <a:lumMod val="40000"/>
            <a:lumOff val="6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Проведение категорирования персональных данных и предварительной классификации  информационных систем</a:t>
          </a:r>
        </a:p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44256" y="2425565"/>
        <a:ext cx="8387959" cy="417731"/>
      </dsp:txXfrm>
    </dsp:sp>
    <dsp:sp modelId="{0ED3636C-5B8D-4D0B-91B3-BE651CD9BC0D}">
      <dsp:nvSpPr>
        <dsp:cNvPr id="0" name=""/>
        <dsp:cNvSpPr/>
      </dsp:nvSpPr>
      <dsp:spPr>
        <a:xfrm>
          <a:off x="0" y="4012412"/>
          <a:ext cx="8856984" cy="151200"/>
        </a:xfrm>
        <a:prstGeom prst="rect">
          <a:avLst/>
        </a:prstGeom>
        <a:noFill/>
        <a:ln w="25400" cap="flat" cmpd="sng" algn="ctr">
          <a:solidFill>
            <a:schemeClr val="accent1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976181-2292-4EC2-A267-EC635F58DE16}">
      <dsp:nvSpPr>
        <dsp:cNvPr id="0" name=""/>
        <dsp:cNvSpPr/>
      </dsp:nvSpPr>
      <dsp:spPr>
        <a:xfrm>
          <a:off x="421658" y="3071427"/>
          <a:ext cx="8433155" cy="1030462"/>
        </a:xfrm>
        <a:prstGeom prst="roundRect">
          <a:avLst/>
        </a:prstGeom>
        <a:solidFill>
          <a:srgbClr val="625B38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Разработка пакета организационно-распорядительных документов для обеспечения защиты персональных данных (уведомление в Роскомнадзор об обработке персональных данных, распоряжения об ответственных, политику обработки </a:t>
          </a:r>
          <a:r>
            <a:rPr lang="ru-RU" sz="1400" kern="1200" dirty="0" err="1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ПДн</a:t>
          </a: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порядок обработки </a:t>
          </a:r>
          <a:r>
            <a:rPr lang="ru-RU" sz="1400" kern="1200" dirty="0" err="1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ПДн</a:t>
          </a: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комиссии, акты проверок, инструкции и ряд документов, определяющих проведение мероприятий по защите информации);</a:t>
          </a:r>
        </a:p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prstClr val="black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71961" y="3121730"/>
        <a:ext cx="8332549" cy="929856"/>
      </dsp:txXfrm>
    </dsp:sp>
    <dsp:sp modelId="{6F866ABE-2DB4-4D78-BE89-FD1ACE010696}">
      <dsp:nvSpPr>
        <dsp:cNvPr id="0" name=""/>
        <dsp:cNvSpPr/>
      </dsp:nvSpPr>
      <dsp:spPr>
        <a:xfrm>
          <a:off x="0" y="4753066"/>
          <a:ext cx="8856984" cy="151200"/>
        </a:xfrm>
        <a:prstGeom prst="rect">
          <a:avLst/>
        </a:prstGeom>
        <a:noFill/>
        <a:ln w="25400" cap="flat" cmpd="sng" algn="ctr">
          <a:solidFill>
            <a:schemeClr val="accent1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4D09B9-0A00-416C-BECE-9112555A6AC3}">
      <dsp:nvSpPr>
        <dsp:cNvPr id="0" name=""/>
        <dsp:cNvSpPr/>
      </dsp:nvSpPr>
      <dsp:spPr>
        <a:xfrm>
          <a:off x="421658" y="4219986"/>
          <a:ext cx="8433155" cy="622559"/>
        </a:xfrm>
        <a:prstGeom prst="roundRect">
          <a:avLst/>
        </a:prstGeom>
        <a:solidFill>
          <a:srgbClr val="F79646">
            <a:lumMod val="40000"/>
            <a:lumOff val="6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Внедрение системы обеспечения безопасности информации, в том числе выполнение требований по инженерно-технической защите помещений, установка средств защиты информации);</a:t>
          </a:r>
        </a:p>
      </dsp:txBody>
      <dsp:txXfrm>
        <a:off x="452049" y="4250377"/>
        <a:ext cx="8372373" cy="561777"/>
      </dsp:txXfrm>
    </dsp:sp>
    <dsp:sp modelId="{7BF8B943-68B6-45B0-9A3F-8E53A4EDE068}">
      <dsp:nvSpPr>
        <dsp:cNvPr id="0" name=""/>
        <dsp:cNvSpPr/>
      </dsp:nvSpPr>
      <dsp:spPr>
        <a:xfrm>
          <a:off x="0" y="5431998"/>
          <a:ext cx="8856984" cy="151200"/>
        </a:xfrm>
        <a:prstGeom prst="rect">
          <a:avLst/>
        </a:prstGeom>
        <a:noFill/>
        <a:ln w="25400" cap="flat" cmpd="sng" algn="ctr">
          <a:solidFill>
            <a:srgbClr val="4F81BD">
              <a:lumMod val="20000"/>
              <a:lumOff val="8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93CBF-A4A0-4D89-A0D9-7B0276F6507F}">
      <dsp:nvSpPr>
        <dsp:cNvPr id="0" name=""/>
        <dsp:cNvSpPr/>
      </dsp:nvSpPr>
      <dsp:spPr>
        <a:xfrm>
          <a:off x="425550" y="4963484"/>
          <a:ext cx="8429021" cy="557993"/>
        </a:xfrm>
        <a:prstGeom prst="roundRect">
          <a:avLst/>
        </a:prstGeom>
        <a:solidFill>
          <a:srgbClr val="625B38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Аттестация или декларирование соответствия информационной системы персональных данных требованиям безопасности информации</a:t>
          </a:r>
        </a:p>
      </dsp:txBody>
      <dsp:txXfrm>
        <a:off x="452789" y="4990723"/>
        <a:ext cx="8374543" cy="503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077E2-35F1-48D2-8893-D49E48B507B5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8C6C3-C959-4736-8032-D75647685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360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A8C6C3-C959-4736-8032-D7564768503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055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altLang="zh-CN"/>
              <a:t>Образец заголовка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20486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/>
              <a:t>Образец подзаголовка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17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406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616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940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/>
              <a:t>Образец заголовка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51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15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23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/>
              <a:t>Образец заголовка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/>
              <a:t>Вставка рисунка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83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04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08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/>
              <a:t>Образец заголовка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/>
              <a:t>Образец текста</a:t>
            </a:r>
          </a:p>
          <a:p>
            <a:pPr lvl="1"/>
            <a:r>
              <a:rPr lang="ru-RU" altLang="zh-CN"/>
              <a:t>Второй уровень</a:t>
            </a:r>
          </a:p>
          <a:p>
            <a:pPr lvl="2"/>
            <a:r>
              <a:rPr lang="ru-RU" altLang="zh-CN"/>
              <a:t>Третий уровень</a:t>
            </a:r>
          </a:p>
          <a:p>
            <a:pPr lvl="3"/>
            <a:r>
              <a:rPr lang="ru-RU" altLang="zh-CN"/>
              <a:t>Четвертый уровень</a:t>
            </a:r>
          </a:p>
          <a:p>
            <a:pPr lvl="4"/>
            <a:r>
              <a:rPr lang="ru-RU" altLang="zh-CN"/>
              <a:t>Пятый уровень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65ABB-DC46-4876-9A9B-6B158F5BA9C9}" type="datetimeFigureOut">
              <a:rPr lang="zh-CN" altLang="en-US" smtClean="0"/>
              <a:pPr/>
              <a:t>2025/8/20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2D2A6-5545-4AE1-8C0E-EC9A755979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65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informatizaciya@sevadm.r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buh.ru/news/gosduma-odobrila-zakon-ob-oborotnykh-shtrafakh-za-utechku-personalnykh-dannykh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ebp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3888432"/>
          </a:xfrm>
          <a:solidFill>
            <a:srgbClr val="102F41">
              <a:alpha val="64000"/>
            </a:srgbClr>
          </a:solidFill>
        </p:spPr>
        <p:txBody>
          <a:bodyPr>
            <a:noAutofit/>
          </a:bodyPr>
          <a:lstStyle/>
          <a:p>
            <a:r>
              <a:rPr lang="ru-RU" sz="2800" b="1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ОБУЧАЮЩИЙ СЕМИНАР ПО ТЕМЕ:</a:t>
            </a:r>
            <a:br>
              <a:rPr lang="ru-RU" sz="2800" b="1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ru-RU" sz="2800" b="1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800" b="1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ПЕРСОНАЛЬНЫЕ ДАННЫЕ. ОРГАНИЗАЦИЯ ЗАЩИТЫ ИНФОРМАЦИИ В АДМИНИСТРАЦИИ МУНИЦИПАЛЬНОГО ОБРАЗОВАНИЯ СЕВЕРСКИЙ МУНИЦИПАЛЬНЫЙ РАЙОН КРАСНОДАРСКОГО КРАЯ</a:t>
            </a:r>
            <a:br>
              <a:rPr lang="ru-RU" sz="1600" b="1" spc="3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CN" altLang="en-US" sz="1600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544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62B24E-1479-5825-085C-687CB77D7854}"/>
              </a:ext>
            </a:extLst>
          </p:cNvPr>
          <p:cNvSpPr txBox="1">
            <a:spLocks/>
          </p:cNvSpPr>
          <p:nvPr/>
        </p:nvSpPr>
        <p:spPr>
          <a:xfrm>
            <a:off x="323528" y="836712"/>
            <a:ext cx="6984776" cy="4248472"/>
          </a:xfrm>
          <a:prstGeom prst="rect">
            <a:avLst/>
          </a:prstGeom>
          <a:solidFill>
            <a:srgbClr val="102F41">
              <a:alpha val="73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Наши гости:</a:t>
            </a:r>
          </a:p>
          <a:p>
            <a:endParaRPr lang="ru-RU" sz="2800" spc="3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400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Технический директор ООО «Бином» - </a:t>
            </a:r>
          </a:p>
          <a:p>
            <a:pPr algn="l"/>
            <a:r>
              <a:rPr lang="ru-RU" sz="2400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Редько Алексей Сергеевич</a:t>
            </a:r>
          </a:p>
          <a:p>
            <a:pPr algn="l"/>
            <a:endParaRPr lang="ru-RU" sz="2400" spc="3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400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Ведущий инженер по защите</a:t>
            </a:r>
          </a:p>
          <a:p>
            <a:pPr algn="l"/>
            <a:r>
              <a:rPr lang="ru-RU" sz="2400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информации ООО «Бином» – </a:t>
            </a:r>
          </a:p>
          <a:p>
            <a:pPr algn="l"/>
            <a:r>
              <a:rPr lang="ru-RU" sz="2400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Печенкин Владимир Андреевич</a:t>
            </a:r>
          </a:p>
          <a:p>
            <a:pPr algn="l"/>
            <a:endParaRPr lang="ru-RU" sz="2400" spc="3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400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Директор ООО «Атлас» - </a:t>
            </a:r>
          </a:p>
          <a:p>
            <a:pPr algn="l"/>
            <a:r>
              <a:rPr lang="ru-RU" sz="2400" spc="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Синеок Сергей Вячеславович</a:t>
            </a:r>
            <a:endParaRPr lang="zh-CN" altLang="en-US" sz="1600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ACE966-F52F-0B28-CC3A-740D75B4C2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53214" y="4005064"/>
            <a:ext cx="3409032" cy="263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7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D93D1-7A34-6117-BA51-C74E0B30C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320" y="-27384"/>
            <a:ext cx="8821757" cy="1030450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План проведения семинара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C52EE2B-6032-CA50-E2B3-CFB8FE0388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044166"/>
              </p:ext>
            </p:extLst>
          </p:nvPr>
        </p:nvGraphicFramePr>
        <p:xfrm>
          <a:off x="683568" y="908720"/>
          <a:ext cx="7696366" cy="589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8">
                  <a:extLst>
                    <a:ext uri="{9D8B030D-6E8A-4147-A177-3AD203B41FA5}">
                      <a16:colId xmlns:a16="http://schemas.microsoft.com/office/drawing/2014/main" val="1014303780"/>
                    </a:ext>
                  </a:extLst>
                </a:gridCol>
                <a:gridCol w="2884714">
                  <a:extLst>
                    <a:ext uri="{9D8B030D-6E8A-4147-A177-3AD203B41FA5}">
                      <a16:colId xmlns:a16="http://schemas.microsoft.com/office/drawing/2014/main" val="366931394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1483275839"/>
                    </a:ext>
                  </a:extLst>
                </a:gridCol>
                <a:gridCol w="1403076">
                  <a:extLst>
                    <a:ext uri="{9D8B030D-6E8A-4147-A177-3AD203B41FA5}">
                      <a16:colId xmlns:a16="http://schemas.microsoft.com/office/drawing/2014/main" val="1692732059"/>
                    </a:ext>
                  </a:extLst>
                </a:gridCol>
              </a:tblGrid>
              <a:tr h="608911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68580" marR="68580" marT="34290" marB="34290">
                    <a:solidFill>
                      <a:srgbClr val="19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Вопросы</a:t>
                      </a:r>
                    </a:p>
                  </a:txBody>
                  <a:tcPr marL="68580" marR="68580" marT="34290" marB="34290">
                    <a:solidFill>
                      <a:srgbClr val="19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Докладчики</a:t>
                      </a:r>
                    </a:p>
                  </a:txBody>
                  <a:tcPr marL="68580" marR="68580" marT="34290" marB="34290">
                    <a:solidFill>
                      <a:srgbClr val="19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Регламент</a:t>
                      </a:r>
                      <a:br>
                        <a:rPr lang="ru-RU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мин</a:t>
                      </a:r>
                    </a:p>
                  </a:txBody>
                  <a:tcPr marL="68580" marR="68580" marT="34290" marB="34290">
                    <a:solidFill>
                      <a:srgbClr val="1960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588710"/>
                  </a:ext>
                </a:extLst>
              </a:tr>
              <a:tr h="338284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Введение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Сергиевская Н.Н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7370442"/>
                  </a:ext>
                </a:extLst>
              </a:tr>
              <a:tr h="1691421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Общие вопросы защиты информации в РФ: законодательство, регуляторы, порядок реализации требований по защите информации, проверки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Редько А.С.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6649480"/>
                  </a:ext>
                </a:extLst>
              </a:tr>
              <a:tr h="1150166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Текущее состояние дел по защите информации в администрации и структурных подразделениях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Сергиевская Н.Н.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88237368"/>
                  </a:ext>
                </a:extLst>
              </a:tr>
              <a:tr h="1150166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Разбор возникающих вопросов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Сергиевская Н.Н.</a:t>
                      </a:r>
                    </a:p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Редько А.С.</a:t>
                      </a:r>
                    </a:p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Печенкин В.А.</a:t>
                      </a:r>
                    </a:p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Синеок С.В.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24399655"/>
                  </a:ext>
                </a:extLst>
              </a:tr>
              <a:tr h="338284">
                <a:tc>
                  <a:txBody>
                    <a:bodyPr/>
                    <a:lstStyle/>
                    <a:p>
                      <a:endParaRPr lang="ru-RU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56725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1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18D01-DD50-1532-6F34-CAE42A11F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493ABC9-FBAF-7810-9D2B-5B3430E97684}"/>
              </a:ext>
            </a:extLst>
          </p:cNvPr>
          <p:cNvSpPr txBox="1">
            <a:spLocks/>
          </p:cNvSpPr>
          <p:nvPr/>
        </p:nvSpPr>
        <p:spPr>
          <a:xfrm>
            <a:off x="166570" y="608791"/>
            <a:ext cx="8712968" cy="2820209"/>
          </a:xfrm>
          <a:prstGeom prst="rect">
            <a:avLst/>
          </a:prstGeom>
          <a:solidFill>
            <a:srgbClr val="102F41">
              <a:alpha val="73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Текущее состояние дел по защите информации</a:t>
            </a:r>
            <a:br>
              <a:rPr lang="ru-RU" sz="3200" b="1" dirty="0"/>
            </a:br>
            <a:r>
              <a:rPr lang="ru-RU" sz="3200" b="1" dirty="0"/>
              <a:t> в администрации муниципального образования Северский муниципальный район и структурных подразделениях администрации</a:t>
            </a:r>
            <a:endParaRPr lang="zh-CN" altLang="en-US" sz="3200" b="1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E4575E-2844-0F3A-D212-F1110F8623AA}"/>
              </a:ext>
            </a:extLst>
          </p:cNvPr>
          <p:cNvSpPr txBox="1">
            <a:spLocks/>
          </p:cNvSpPr>
          <p:nvPr/>
        </p:nvSpPr>
        <p:spPr>
          <a:xfrm>
            <a:off x="303808" y="4437112"/>
            <a:ext cx="6068392" cy="1944216"/>
          </a:xfrm>
          <a:prstGeom prst="rect">
            <a:avLst/>
          </a:prstGeom>
          <a:solidFill>
            <a:srgbClr val="102F41">
              <a:alpha val="73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/>
              <a:t>Подготовлено начальником управления информатизации  и информационной безопасности</a:t>
            </a:r>
          </a:p>
          <a:p>
            <a:pPr algn="l"/>
            <a:r>
              <a:rPr lang="ru-RU" sz="2000" dirty="0"/>
              <a:t>Сергиевской Наталией Николаевной</a:t>
            </a:r>
          </a:p>
          <a:p>
            <a:pPr algn="l"/>
            <a:endParaRPr lang="ru-RU" sz="2000" dirty="0"/>
          </a:p>
          <a:p>
            <a:pPr algn="l"/>
            <a:endParaRPr lang="ru-RU" sz="2000" dirty="0"/>
          </a:p>
          <a:p>
            <a:pPr algn="l"/>
            <a:r>
              <a:rPr lang="en-US" sz="2000" dirty="0"/>
              <a:t>E-mail</a:t>
            </a:r>
            <a:r>
              <a:rPr lang="ru-RU" sz="2000" dirty="0"/>
              <a:t>: </a:t>
            </a:r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informatizaciya@sevadm.ru</a:t>
            </a:r>
            <a:endParaRPr lang="ru-RU" sz="2000" dirty="0"/>
          </a:p>
          <a:p>
            <a:pPr algn="l"/>
            <a:r>
              <a:rPr lang="ru-RU" sz="2000" dirty="0"/>
              <a:t>тел. 8-861-66-2-68-21</a:t>
            </a:r>
          </a:p>
          <a:p>
            <a:pPr algn="l"/>
            <a:br>
              <a:rPr lang="ru-RU" sz="1600" b="1" spc="3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CN" altLang="en-US" sz="1600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3CB9D7-208C-8E90-2E61-447178C6C0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165" y="4415443"/>
            <a:ext cx="2975331" cy="1984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890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338CBE9-B717-60D7-B5BA-D65474CEA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" y="44624"/>
            <a:ext cx="8816340" cy="6741368"/>
          </a:xfrm>
          <a:solidFill>
            <a:srgbClr val="10394F">
              <a:alpha val="94000"/>
            </a:srgbClr>
          </a:solidFill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9600" b="1" dirty="0"/>
              <a:t>Защита персональных данных в администрации регулируется следующими нормативными актами Российской Федерации:</a:t>
            </a:r>
            <a:br>
              <a:rPr lang="ru-RU" sz="9600" b="1" dirty="0"/>
            </a:br>
            <a:endParaRPr lang="ru-RU" sz="9600" b="1" dirty="0"/>
          </a:p>
          <a:p>
            <a:pPr marL="0" indent="0">
              <a:buNone/>
            </a:pPr>
            <a:r>
              <a:rPr lang="ru-RU" sz="6800" dirty="0"/>
              <a:t>1.Федеральный закон от 27 июля 2006 г. № 152-ФЗ «О персональных данных»;</a:t>
            </a:r>
            <a:br>
              <a:rPr lang="ru-RU" sz="6800" dirty="0"/>
            </a:br>
            <a:endParaRPr lang="ru-RU" sz="6800" dirty="0"/>
          </a:p>
          <a:p>
            <a:pPr marL="0" indent="0">
              <a:buNone/>
            </a:pPr>
            <a:r>
              <a:rPr lang="ru-RU" sz="6800" dirty="0">
                <a:solidFill>
                  <a:srgbClr val="F2F0A0"/>
                </a:solidFill>
              </a:rPr>
              <a:t>2. Постановление Правительства РФ от 15 сентября 2008 г. № 687 «Об утверждении Положения об особенностях обработки персональных данных, осуществляемой без использования средств автоматизации»;</a:t>
            </a:r>
            <a:br>
              <a:rPr lang="ru-RU" sz="6800" dirty="0"/>
            </a:br>
            <a:endParaRPr lang="ru-RU" sz="6800" dirty="0"/>
          </a:p>
          <a:p>
            <a:pPr marL="0" indent="0">
              <a:buNone/>
            </a:pPr>
            <a:r>
              <a:rPr lang="ru-RU" sz="6800" dirty="0"/>
              <a:t>3. Постановление Правительства РФ от 1 ноября 2012 г.  № 1119 «Об утверждении требований к защите персональных данных при их обработке в информационных системах персональных данных»;</a:t>
            </a:r>
            <a:br>
              <a:rPr lang="ru-RU" sz="6800" dirty="0"/>
            </a:br>
            <a:endParaRPr lang="ru-RU" sz="6800" dirty="0"/>
          </a:p>
          <a:p>
            <a:pPr marL="0" indent="0">
              <a:buNone/>
            </a:pPr>
            <a:r>
              <a:rPr lang="ru-RU" sz="6800" dirty="0">
                <a:solidFill>
                  <a:srgbClr val="F2F0A0"/>
                </a:solidFill>
              </a:rPr>
              <a:t>4. Постановление  Правительства РФ от 21 марта 2012 г. N 211 "Об утверждении перечня мер, направленных на обеспечение выполнения обязанностей, предусмотренных Федеральным законом "О персональных данных" и принятыми в соответствии с ним нормативными правовыми актами, операторами, являющимися государственными или муниципальными органами" </a:t>
            </a:r>
            <a:br>
              <a:rPr lang="ru-RU" sz="6800" dirty="0">
                <a:solidFill>
                  <a:srgbClr val="F2F0A0"/>
                </a:solidFill>
              </a:rPr>
            </a:br>
            <a:endParaRPr lang="ru-RU" sz="6800" dirty="0">
              <a:solidFill>
                <a:srgbClr val="F2F0A0"/>
              </a:solidFill>
            </a:endParaRPr>
          </a:p>
          <a:p>
            <a:pPr marL="0" indent="0">
              <a:buNone/>
            </a:pPr>
            <a:r>
              <a:rPr lang="ru-RU" sz="6800" dirty="0"/>
              <a:t>5. Приказ ФСТЭК России от 18 февраля 2013 г. № 21 «Об утверждении Состава и содержания организационных и технических мер по обеспечению безопасности персональных данных при их обработке в информационных системах персональных данных»;</a:t>
            </a:r>
            <a:br>
              <a:rPr lang="ru-RU" sz="6800" dirty="0"/>
            </a:br>
            <a:endParaRPr lang="ru-RU" sz="6800" dirty="0"/>
          </a:p>
          <a:p>
            <a:pPr marL="0" indent="0">
              <a:buNone/>
            </a:pPr>
            <a:r>
              <a:rPr lang="ru-RU" sz="6800" dirty="0">
                <a:solidFill>
                  <a:srgbClr val="F2F0A0"/>
                </a:solidFill>
              </a:rPr>
              <a:t>6. Приказ ФСБ России от 10 июля 2014 г. № 378 «Об утверждении Состава и содержания организационных и технических мер по обеспечению безопасности персональных данных при их обработке в информационных системах персональных данных с использованием средств криптографической защиты информации, необходимых для выполнения установленных Правительством Российской Федерации требований к защите персональных данных для каждого из уровней защищенности.</a:t>
            </a:r>
            <a:endParaRPr lang="ru-RU" dirty="0">
              <a:solidFill>
                <a:srgbClr val="F2F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4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07CCC01-8341-8ABF-48E4-247E0CF3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260648"/>
            <a:ext cx="8686800" cy="6408712"/>
          </a:xfrm>
          <a:solidFill>
            <a:srgbClr val="0F384D"/>
          </a:solidFill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9500" b="1" dirty="0">
                <a:sym typeface="Wingdings" panose="05000000000000000000" pitchFamily="2" charset="2"/>
              </a:rPr>
              <a:t></a:t>
            </a:r>
            <a:r>
              <a:rPr lang="ru-RU" sz="4500" b="1" dirty="0">
                <a:sym typeface="Wingdings" panose="05000000000000000000" pitchFamily="2" charset="2"/>
              </a:rPr>
              <a:t> </a:t>
            </a:r>
            <a:r>
              <a:rPr lang="ru-RU" sz="4500" b="1" dirty="0"/>
              <a:t>Персональные данные - </a:t>
            </a:r>
            <a:r>
              <a:rPr lang="ru-RU" sz="4500" dirty="0"/>
              <a:t>любая информация, относящаяся к прямо или косвенно определенному или определяемому физическому лицу (субъекту персональных данных). </a:t>
            </a:r>
          </a:p>
          <a:p>
            <a:pPr marL="0" indent="0">
              <a:buNone/>
            </a:pPr>
            <a:endParaRPr lang="ru-RU" sz="4500" b="1" dirty="0"/>
          </a:p>
          <a:p>
            <a:pPr marL="0" indent="0">
              <a:buNone/>
            </a:pPr>
            <a:r>
              <a:rPr lang="ru-RU" sz="9600" b="1" dirty="0">
                <a:solidFill>
                  <a:srgbClr val="F2F0A0"/>
                </a:solidFill>
                <a:sym typeface="Webdings" panose="05030102010509060703" pitchFamily="18" charset="2"/>
              </a:rPr>
              <a:t></a:t>
            </a:r>
            <a:r>
              <a:rPr lang="ru-RU" sz="4500" b="1" dirty="0">
                <a:solidFill>
                  <a:srgbClr val="F2F0A0"/>
                </a:solidFill>
              </a:rPr>
              <a:t>Оператор- </a:t>
            </a:r>
            <a:r>
              <a:rPr lang="ru-RU" sz="4500" dirty="0">
                <a:solidFill>
                  <a:srgbClr val="F2F0A0"/>
                </a:solidFill>
              </a:rPr>
              <a:t>государственный орган, муниципальный орган, юридическое или физическое лицо, самостоятельно или совместно с другими лицами организующие и (или) осуществляющие обработку персональных данных, а также определяющие цели обработки персональных данных, состав персональных данных, подлежащих обработке, действия (операции), совершаемые с персональными данными</a:t>
            </a:r>
          </a:p>
          <a:p>
            <a:pPr marL="0" indent="0">
              <a:buNone/>
            </a:pPr>
            <a:endParaRPr lang="ru-RU" sz="4500" dirty="0"/>
          </a:p>
          <a:p>
            <a:pPr marL="0" indent="0">
              <a:buNone/>
            </a:pPr>
            <a:r>
              <a:rPr lang="ru-RU" sz="9600" b="1" dirty="0">
                <a:sym typeface="Wingdings" panose="05000000000000000000" pitchFamily="2" charset="2"/>
              </a:rPr>
              <a:t> </a:t>
            </a:r>
            <a:r>
              <a:rPr lang="ru-RU" sz="4500" b="1" dirty="0"/>
              <a:t>Обработка персональных данных- </a:t>
            </a:r>
            <a:r>
              <a:rPr lang="ru-RU" sz="4500" dirty="0"/>
              <a:t>любое действие (операция) или совокупность действий (операций), совершаемых с использованием средств автоматизации или без использования таких средств с персональными данными, включая сбор, запись, систематизацию, накопление, хранение, уточнение (обновление, изменение), извлечение, использование, передачу (распространение, предоставление, доступ), обезличивание, блокирование, удаление, уничтожение персональных данных.</a:t>
            </a:r>
          </a:p>
          <a:p>
            <a:pPr marL="0" indent="0">
              <a:buNone/>
            </a:pPr>
            <a:endParaRPr lang="ru-RU" sz="4500" dirty="0"/>
          </a:p>
          <a:p>
            <a:pPr marL="0" indent="0">
              <a:buNone/>
            </a:pPr>
            <a:r>
              <a:rPr lang="ru-RU" sz="9500" b="1" dirty="0">
                <a:solidFill>
                  <a:srgbClr val="F2F0A0"/>
                </a:solidFill>
                <a:sym typeface="Webdings" panose="05030102010509060703" pitchFamily="18" charset="2"/>
              </a:rPr>
              <a:t></a:t>
            </a:r>
            <a:r>
              <a:rPr lang="ru-RU" sz="4500" b="1" dirty="0">
                <a:solidFill>
                  <a:srgbClr val="F2F0A0"/>
                </a:solidFill>
                <a:sym typeface="Webdings" panose="05030102010509060703" pitchFamily="18" charset="2"/>
              </a:rPr>
              <a:t> </a:t>
            </a:r>
            <a:r>
              <a:rPr lang="ru-RU" sz="4500" b="1" dirty="0">
                <a:solidFill>
                  <a:srgbClr val="F2F0A0"/>
                </a:solidFill>
              </a:rPr>
              <a:t>Защита персональных данных – </a:t>
            </a:r>
            <a:r>
              <a:rPr lang="ru-RU" sz="4500" dirty="0">
                <a:solidFill>
                  <a:srgbClr val="F2F0A0"/>
                </a:solidFill>
              </a:rPr>
              <a:t>это комплекс мер</a:t>
            </a:r>
            <a:r>
              <a:rPr lang="ru-RU" sz="4500" b="1" dirty="0">
                <a:solidFill>
                  <a:srgbClr val="F2F0A0"/>
                </a:solidFill>
              </a:rPr>
              <a:t>  </a:t>
            </a:r>
            <a:r>
              <a:rPr lang="ru-RU" sz="4500" dirty="0">
                <a:solidFill>
                  <a:srgbClr val="F2F0A0"/>
                </a:solidFill>
              </a:rPr>
              <a:t>организационного, технического, организационно-технического, правового характера, направленных на защиту сведений, относящихся к определенному  или определяемому на основании такой информации физическому лицу (субъекту персональных данных 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790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9D2F0-7485-A5D9-470D-C5FE323A1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A350699-20A2-4720-3C14-5FBC74AC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44624"/>
            <a:ext cx="8781608" cy="6480720"/>
          </a:xfrm>
          <a:solidFill>
            <a:srgbClr val="10394F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Обязательные этапы работ по защите персональных данных в администрации :</a:t>
            </a:r>
          </a:p>
          <a:p>
            <a:pPr marL="0" indent="0">
              <a:buNone/>
            </a:pPr>
            <a:endParaRPr lang="ru-RU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7DA2EB7-E8B8-42FA-275A-032901FEFD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0099978"/>
              </p:ext>
            </p:extLst>
          </p:nvPr>
        </p:nvGraphicFramePr>
        <p:xfrm>
          <a:off x="179512" y="980728"/>
          <a:ext cx="885698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502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58C82D2-F122-162D-70CB-0CB12DA02D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521575"/>
              </p:ext>
            </p:extLst>
          </p:nvPr>
        </p:nvGraphicFramePr>
        <p:xfrm>
          <a:off x="220981" y="116632"/>
          <a:ext cx="8747760" cy="65976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054">
                  <a:extLst>
                    <a:ext uri="{9D8B030D-6E8A-4147-A177-3AD203B41FA5}">
                      <a16:colId xmlns:a16="http://schemas.microsoft.com/office/drawing/2014/main" val="3993091623"/>
                    </a:ext>
                  </a:extLst>
                </a:gridCol>
                <a:gridCol w="5234212">
                  <a:extLst>
                    <a:ext uri="{9D8B030D-6E8A-4147-A177-3AD203B41FA5}">
                      <a16:colId xmlns:a16="http://schemas.microsoft.com/office/drawing/2014/main" val="2800464620"/>
                    </a:ext>
                  </a:extLst>
                </a:gridCol>
                <a:gridCol w="2951494">
                  <a:extLst>
                    <a:ext uri="{9D8B030D-6E8A-4147-A177-3AD203B41FA5}">
                      <a16:colId xmlns:a16="http://schemas.microsoft.com/office/drawing/2014/main" val="728092363"/>
                    </a:ext>
                  </a:extLst>
                </a:gridCol>
              </a:tblGrid>
              <a:tr h="4026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</a:rPr>
                        <a:t>№ п/п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</a:rPr>
                        <a:t> Полное название информационной системы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</a:rPr>
                        <a:t>Сокращенное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800" dirty="0">
                          <a:effectLst/>
                        </a:rPr>
                        <a:t> системы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023031028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1 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Информационная система персональных данных «Комиссия по делам несовершеннолетних»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«КДН»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866487649"/>
                  </a:ext>
                </a:extLst>
              </a:tr>
              <a:tr h="2600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2 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Информационная система персональных данных «Кадры»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«Кадры»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93437391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3 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Информационная система персональных данных «Участники программы по переселению»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«УПП»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360446189"/>
                  </a:ext>
                </a:extLst>
              </a:tr>
              <a:tr h="5200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4 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Информационная система персональных данных «Система электронного документооборота «Результат»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«Результат»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691235650"/>
                  </a:ext>
                </a:extLst>
              </a:tr>
              <a:tr h="2600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5 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Информационная система персональных данных «Списки присяжных»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«Списки присяжных»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79102335"/>
                  </a:ext>
                </a:extLst>
              </a:tr>
              <a:tr h="2600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6 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Информационная система персональных данных «Запросы о ранее судимых»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«Запросы о ранее судимых»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337257102"/>
                  </a:ext>
                </a:extLst>
              </a:tr>
              <a:tr h="2600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7 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Информационная система персональных данных «Выборы и депутаты»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«Выборы и депутаты»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246197669"/>
                  </a:ext>
                </a:extLst>
              </a:tr>
              <a:tr h="5200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8 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Информационная система персональных данных «Социально-политический паспорт Северского района»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«Социально-политический паспорт Северского района»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758744012"/>
                  </a:ext>
                </a:extLst>
              </a:tr>
              <a:tr h="2600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9 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Информационная система персональных данных «Договорная работа»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«Договорная работа»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951223939"/>
                  </a:ext>
                </a:extLst>
              </a:tr>
              <a:tr h="5200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10 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Информационная система персональных данных «Учет граждан, нуждающихся в улучшении жилищных условий»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«Учет граждан, нуждающихся в улучшении жилищных условий»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590368196"/>
                  </a:ext>
                </a:extLst>
              </a:tr>
              <a:tr h="2600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11 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Информационная система «Синкопа»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</a:rPr>
                        <a:t>ИС «Синкопа»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856127688"/>
                  </a:ext>
                </a:extLst>
              </a:tr>
              <a:tr h="2600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12 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Информационная система персональных данных «Учет чрезвычайных ситуаций»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«Учет чрезвычайных ситуаций»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847564852"/>
                  </a:ext>
                </a:extLst>
              </a:tr>
              <a:tr h="2600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13 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>
                          <a:effectLst/>
                        </a:rPr>
                        <a:t>Информационная система персональных данных «Заявки на электронную подпись»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 err="1">
                          <a:effectLst/>
                        </a:rPr>
                        <a:t>ИСПДн</a:t>
                      </a:r>
                      <a:r>
                        <a:rPr lang="ru-RU" sz="1600" dirty="0">
                          <a:effectLst/>
                        </a:rPr>
                        <a:t> «Заявки на ЭП»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162323309"/>
                  </a:ext>
                </a:extLst>
              </a:tr>
              <a:tr h="2600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</a:rPr>
                        <a:t>14 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</a:rPr>
                        <a:t>Информационная система «Исковая работа»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</a:rPr>
                        <a:t>ИС «Исковая работа»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943108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739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9D9C612E-D6A0-E8C9-C88B-EDA6FD427D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6394373"/>
              </p:ext>
            </p:extLst>
          </p:nvPr>
        </p:nvGraphicFramePr>
        <p:xfrm>
          <a:off x="224790" y="44624"/>
          <a:ext cx="8770020" cy="6662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6202">
                  <a:extLst>
                    <a:ext uri="{9D8B030D-6E8A-4147-A177-3AD203B41FA5}">
                      <a16:colId xmlns:a16="http://schemas.microsoft.com/office/drawing/2014/main" val="2303871245"/>
                    </a:ext>
                  </a:extLst>
                </a:gridCol>
                <a:gridCol w="5284814">
                  <a:extLst>
                    <a:ext uri="{9D8B030D-6E8A-4147-A177-3AD203B41FA5}">
                      <a16:colId xmlns:a16="http://schemas.microsoft.com/office/drawing/2014/main" val="4043350989"/>
                    </a:ext>
                  </a:extLst>
                </a:gridCol>
                <a:gridCol w="2959004">
                  <a:extLst>
                    <a:ext uri="{9D8B030D-6E8A-4147-A177-3AD203B41FA5}">
                      <a16:colId xmlns:a16="http://schemas.microsoft.com/office/drawing/2014/main" val="1596350554"/>
                    </a:ext>
                  </a:extLst>
                </a:gridCol>
              </a:tblGrid>
              <a:tr h="46411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</a:rPr>
                        <a:t>№ п/п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</a:rPr>
                        <a:t> Полное название информационной системы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</a:rPr>
                        <a:t>Сокращенное наименование системы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592426323"/>
                  </a:ext>
                </a:extLst>
              </a:tr>
              <a:tr h="26454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15 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Информационная система «Муниципальный контроль и надзорная деятельность»</a:t>
                      </a:r>
                    </a:p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 «МКДН»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521121957"/>
                  </a:ext>
                </a:extLst>
              </a:tr>
              <a:tr h="39682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16 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Пользовательский сегмент государственной информационной системы «Единая межведомственная система электронного документооборота исполнительных органов государственной власти Краснодарского края»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ПС ГИС ЕМСЭД КК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992113068"/>
                  </a:ext>
                </a:extLst>
              </a:tr>
              <a:tr h="24414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17 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Информационная система «Единая система учета объектов и неналоговых доходов»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ПС ИС ЕСУОНД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808436658"/>
                  </a:ext>
                </a:extLst>
              </a:tr>
              <a:tr h="48828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18 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Автоматизированное рабочее место пользовательского сегмента информационной системы министерства сельского хозяйства и перерабатывающей промышленности Краснодарского края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АРМ ПС ИС МСХ КК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4251481977"/>
                  </a:ext>
                </a:extLst>
              </a:tr>
              <a:tr h="26454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19 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Кабинет администратора начислений государственной информационной системы о государственных и муниципальных платежах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 ГИС ГМП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453499521"/>
                  </a:ext>
                </a:extLst>
              </a:tr>
              <a:tr h="26454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20 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Федеральная государственная информационная система «Единая государственная информационная система социального обеспечения»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ГИС ЕГИССО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551428133"/>
                  </a:ext>
                </a:extLst>
              </a:tr>
              <a:tr h="24414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21 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Автоматизированная информационная система «Единый центр услуг»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АИС ЕЦУ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96856441"/>
                  </a:ext>
                </a:extLst>
              </a:tr>
              <a:tr h="48828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22 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электронного документооборота Социального фонда России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СЭД СФР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187655695"/>
                  </a:ext>
                </a:extLst>
              </a:tr>
              <a:tr h="26454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23 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Государственная информационная система «Единая централизованная цифровая платформа в социальной сфере»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ГИС ЕЦЦПСС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605541990"/>
                  </a:ext>
                </a:extLst>
              </a:tr>
              <a:tr h="48828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24 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Государственная информационная система «Платформа государственных сервисов»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ГИС ПГС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899224489"/>
                  </a:ext>
                </a:extLst>
              </a:tr>
              <a:tr h="24414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25 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Государственная информационная система «Платформа обратной связи»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ГИС ПОС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588323443"/>
                  </a:ext>
                </a:extLst>
              </a:tr>
              <a:tr h="26454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26 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Пользовательский сегмент государственной информационной системы обеспечения градостроительной деятельности Краснодарского края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ПС ГИС ОГД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56625670"/>
                  </a:ext>
                </a:extLst>
              </a:tr>
              <a:tr h="26454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27 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Федеральная государственная информационная система «Единый государственный реестр недвижимости»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ФГИС ЕГРН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323304287"/>
                  </a:ext>
                </a:extLst>
              </a:tr>
              <a:tr h="24414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</a:rPr>
                        <a:t>28 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Федеральная государственная информационная система учета твердых коммунальных отходов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ФГИС УТКО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35025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7866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DBEC0D1-6D4A-9B72-F7B3-32FD886B4F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4301301"/>
              </p:ext>
            </p:extLst>
          </p:nvPr>
        </p:nvGraphicFramePr>
        <p:xfrm>
          <a:off x="283844" y="204315"/>
          <a:ext cx="8576311" cy="6449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579">
                  <a:extLst>
                    <a:ext uri="{9D8B030D-6E8A-4147-A177-3AD203B41FA5}">
                      <a16:colId xmlns:a16="http://schemas.microsoft.com/office/drawing/2014/main" val="3101902493"/>
                    </a:ext>
                  </a:extLst>
                </a:gridCol>
                <a:gridCol w="5168085">
                  <a:extLst>
                    <a:ext uri="{9D8B030D-6E8A-4147-A177-3AD203B41FA5}">
                      <a16:colId xmlns:a16="http://schemas.microsoft.com/office/drawing/2014/main" val="2350353371"/>
                    </a:ext>
                  </a:extLst>
                </a:gridCol>
                <a:gridCol w="2893647">
                  <a:extLst>
                    <a:ext uri="{9D8B030D-6E8A-4147-A177-3AD203B41FA5}">
                      <a16:colId xmlns:a16="http://schemas.microsoft.com/office/drawing/2014/main" val="1440068785"/>
                    </a:ext>
                  </a:extLst>
                </a:gridCol>
              </a:tblGrid>
              <a:tr h="52019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Полное название информационной системы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Сокращенное наименование системы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765674483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Федеральная государственная информационная система досудебного (внесудебного) обжалования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ФГИС ДО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612828795"/>
                  </a:ext>
                </a:extLst>
              </a:tr>
              <a:tr h="2470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Государственная информационная система «Жилищно-коммунального хозяйства»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ГИС ЖКХ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583729027"/>
                  </a:ext>
                </a:extLst>
              </a:tr>
              <a:tr h="2470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Государственная информационная система «Энергоэффективность»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ГИС ЭЭ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515289357"/>
                  </a:ext>
                </a:extLst>
              </a:tr>
              <a:tr h="49418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Пользовательский сегмент муниципальной информационной системы «Муниципальные правовые акты»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ПС МИС «МПА»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4061052210"/>
                  </a:ext>
                </a:extLst>
              </a:tr>
              <a:tr h="2470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Государственная автоматизированная информационная система «Управление»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ГАС «Управление»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04081216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Информационная система управления проектами государственного заказчика в сфере строительства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ИСУП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373848"/>
                  </a:ext>
                </a:extLst>
              </a:tr>
              <a:tr h="2470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Единый портал государственных услуг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ЕПГУ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086849312"/>
                  </a:ext>
                </a:extLst>
              </a:tr>
              <a:tr h="37498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Региональный портал государственных услуг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РПГУ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483551463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Государственная информационная система Краснодарского края «Реестр государственных услуг (функций) Краснодарского края»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РРГУ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776773548"/>
                  </a:ext>
                </a:extLst>
              </a:tr>
              <a:tr h="35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Визуальный конструктор услуг ЕПГУ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ВКУ ЕПГУ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032608386"/>
                  </a:ext>
                </a:extLst>
              </a:tr>
              <a:tr h="2470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Единый реестр субъектов малого и среднего предпринимательства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РМСП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2984185606"/>
                  </a:ext>
                </a:extLst>
              </a:tr>
              <a:tr h="456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Государственная информационная система «Единая государственная интегрированная информационная система управления общественными финансами Краснодарского края»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ЕГИИС УОФ КК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558527809"/>
                  </a:ext>
                </a:extLst>
              </a:tr>
              <a:tr h="49418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95000"/>
                        </a:lnSpc>
                        <a:buSzPts val="1200"/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Информационная система Web-Консолидация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ИС 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Web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-Консолидация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4281693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992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61E3710-F466-6EAD-6215-424C9B24D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" y="188640"/>
            <a:ext cx="8732520" cy="6480720"/>
          </a:xfrm>
          <a:solidFill>
            <a:srgbClr val="10394F"/>
          </a:solidFill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5500" b="1" dirty="0">
                <a:latin typeface="Arial" panose="020B0604020202020204" pitchFamily="34" charset="0"/>
                <a:cs typeface="Arial" panose="020B0604020202020204" pitchFamily="34" charset="0"/>
              </a:rPr>
              <a:t>К субъектам персональных данных, персональные данные которых обрабатываются Оператором (администрацией) относятся:</a:t>
            </a:r>
          </a:p>
          <a:p>
            <a:pPr algn="ctr"/>
            <a:endParaRPr lang="ru-RU" sz="5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муниципальные служащие Оператора и члены их семьи;</a:t>
            </a: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граждане, претендующие на замещение должностей муниципальной службы Оператора и члены их семьи;</a:t>
            </a: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latin typeface="Arial" panose="020B0604020202020204" pitchFamily="34" charset="0"/>
                <a:cs typeface="Arial" panose="020B0604020202020204" pitchFamily="34" charset="0"/>
              </a:rPr>
              <a:t>супруги (в том числе бывшие, супруги братьев и сестер, братья и сестры супругов), лица, состоящие в родстве (свойстве) с субъектами персональных данных;</a:t>
            </a: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лица, замещающие должности руководителей подведомственных Оператору учреждений, граждане, претендующие на замещение указанной должности и члены их семьи;</a:t>
            </a: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latin typeface="Arial" panose="020B0604020202020204" pitchFamily="34" charset="0"/>
                <a:cs typeface="Arial" panose="020B0604020202020204" pitchFamily="34" charset="0"/>
              </a:rPr>
              <a:t>уволенные муниципальные служащие Оператора;</a:t>
            </a: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лица, включенные в кадровый резерв Оператора;</a:t>
            </a: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latin typeface="Arial" panose="020B0604020202020204" pitchFamily="34" charset="0"/>
                <a:cs typeface="Arial" panose="020B0604020202020204" pitchFamily="34" charset="0"/>
              </a:rPr>
              <a:t>лица, обработка персональных данных которых осуществляется в связи с выполнением возложенных законодательством Российской Федерации на Оператора функций, полномочий и обязанностей;</a:t>
            </a: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лица, обратившиеся к Оператору для получения государственных или муниципальных услуг, реализация которых возложена законодательством Российской Федерации на Оператора;</a:t>
            </a: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latin typeface="Arial" panose="020B0604020202020204" pitchFamily="34" charset="0"/>
                <a:cs typeface="Arial" panose="020B0604020202020204" pitchFamily="34" charset="0"/>
              </a:rPr>
              <a:t>граждане, обратившиеся в соответствии с Федеральным законом от 2 мая 2006 г. № 59-ФЗ «О порядке рассмотрения обращений граждан Российской Федерации» (далее – Федеральный закон «Об обращении граждан»);</a:t>
            </a:r>
            <a:r>
              <a:rPr lang="ru-RU" sz="4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57250" lvl="1" indent="-514350">
              <a:lnSpc>
                <a:spcPct val="120000"/>
              </a:lnSpc>
              <a:buAutoNum type="arabicPeriod"/>
            </a:pPr>
            <a:r>
              <a:rPr lang="ru-RU" sz="490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граждане Российской Федерации – физические лица.</a:t>
            </a:r>
          </a:p>
          <a:p>
            <a:pPr marL="342900" lvl="1" indent="0">
              <a:buNone/>
            </a:pPr>
            <a:endParaRPr lang="ru-RU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476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48796E6-D0EC-3E66-F9F9-E440B2F48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44624"/>
            <a:ext cx="9217024" cy="6696744"/>
          </a:xfrm>
          <a:solidFill>
            <a:srgbClr val="10394F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зависимости от цели обработки в администрации обрабатываются следующие персональные данные:</a:t>
            </a:r>
          </a:p>
          <a:p>
            <a:pPr marL="0" indent="0" algn="ctr">
              <a:buNone/>
            </a:pP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в целях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обеспечения соблюдения законодательства о муниципальной службе в РФ  обрабатываются следующие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категории персональных данных субъектов персональных данных: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фамилия, имя, отчество;   год рождения; месяц рождения;  дата рождения;  место рождения; семейное положение; имущественное положение; доходы;  электронная почта;   адрес места жительства; адрес регистрации; номер телефона; -СНИЛС; ИНН; гражданство;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данные документа, -удостоверяющего личность; реквизиты банковской карты; номер расчетного счета; номер лицевого счета; профессия;  должность;   сведения о трудовой деятельности (в том числе стаж работы, данные о трудовой занятости на текущее время с указанием наименования и расчетного счета организации); отношение к воинской обязанности, сведения о воинском учете; сведения об образовании;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фотография для карточки Т2; сведения о составе семьи; реквизиты свидетельств государственной регистрации актов гражданского состояния и содержащиеся в них сведения;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ведения об образовании (наименование образовательной и (или) иной организации, год окончания, уровень профессионального образования, реквизиты документов об образовании, направление подготовки, специальность и квалификация по документу об образовании, ученая степень, ученое звание (дата присвоения, реквизиты диплома, аттестата);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дополнительном профессиональном образовании (профессиональной переподготовке, повышении квалификации) (наименование образовательной и (или) научной организации, год окончания, реквизиты документа о переподготовке (повышении квалификации), квалификация и специальность по документу о переподготовке (повышении квалификации), наименование программы обучения, количество часов обучения);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сведения о владении иностранными языками и языками народов Российской Федерации;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классном чине федеральной государственной гражданской службы и (или) гражданской службы субъекта Российской Федерации и (или) муниципальной службы, дипломатический ранг, воинское и (или) специальное звание, классный чин правоохранительной службы, классный чин юстиции (кем и когда присвоены);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сведения о государственных наградах, иных наградах и знаках отличия;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пребывании за границей (когда, где, с какой целью);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сведения о близких родственниках (родителях, братьях, сестрах, детях), а также супругах, в том числе бывших, постоянно проживающих за границей и (или) оформляющих документы для выезда на постоянное место жительства в другое государство (фамилия, имя, отчество (при его наличии), с какого времени проживают за границей);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наличии (отсутствии) судимости;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сведения о своих доходах, расходах, об имуществе и обязательствах имущественного характера, а также сведения о доходах, расходах, об имуществе и обязательствах имущественного характера своих супруга (супруги) и несовершеннолетних детей;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наличии (отсутствии) заболевания, препятствующего поступлению на муниципальную службу Российской Федерации или ее прохождению;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150" dirty="0">
                <a:latin typeface="Arial" panose="020B0604020202020204" pitchFamily="34" charset="0"/>
                <a:cs typeface="Arial" panose="020B0604020202020204" pitchFamily="34" charset="0"/>
              </a:rPr>
              <a:t>сведения о наличии (отсутствии) инвалидности, сроке действия установленной инвалидности</a:t>
            </a:r>
          </a:p>
        </p:txBody>
      </p:sp>
    </p:spTree>
    <p:extLst>
      <p:ext uri="{BB962C8B-B14F-4D97-AF65-F5344CB8AC3E}">
        <p14:creationId xmlns:p14="http://schemas.microsoft.com/office/powerpoint/2010/main" val="3315829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EB98FAA-A00C-D6CA-8EFD-A86211820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0" y="260648"/>
            <a:ext cx="8926830" cy="6336704"/>
          </a:xfrm>
          <a:solidFill>
            <a:srgbClr val="10394F">
              <a:alpha val="91000"/>
            </a:srgbClr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Персональные данные субъектов персональных данных, обрабатываются также в 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иных целях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подбора персонала (соискателей на вакантные должности) и ведение кадрового резерва;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ведения кадрового и бухгалтерского учета;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выполнения муниципальных функций, предусмотренных законодательством Российской Федерации;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оказания государственных и (или) муниципальных услуг, предусмотренных законодательством Российской Федерации;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рассмотрения обращения граждан;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Соответственно целям обработки для каждой цели обрабатывается определенный перечень субъектов  персональных данных.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060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79BA51E-79F9-E66A-6EF4-681AF08157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2290"/>
            <a:ext cx="3990692" cy="563846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32CC1C-EAB6-53B8-57EA-B89FCC9E8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780" y="362289"/>
            <a:ext cx="3990692" cy="5638461"/>
          </a:xfrm>
          <a:prstGeom prst="rect">
            <a:avLst/>
          </a:prstGeom>
        </p:spPr>
      </p:pic>
      <p:sp>
        <p:nvSpPr>
          <p:cNvPr id="10" name="Выноска: изогнутая линия 9">
            <a:extLst>
              <a:ext uri="{FF2B5EF4-FFF2-40B4-BE49-F238E27FC236}">
                <a16:creationId xmlns:a16="http://schemas.microsoft.com/office/drawing/2014/main" id="{40E9C7B0-A2AF-1E66-C9DB-283ABAD821CD}"/>
              </a:ext>
            </a:extLst>
          </p:cNvPr>
          <p:cNvSpPr/>
          <p:nvPr/>
        </p:nvSpPr>
        <p:spPr>
          <a:xfrm>
            <a:off x="1301390" y="980728"/>
            <a:ext cx="7375066" cy="3672408"/>
          </a:xfrm>
          <a:prstGeom prst="borderCallout2">
            <a:avLst>
              <a:gd name="adj1" fmla="val 8312"/>
              <a:gd name="adj2" fmla="val 105"/>
              <a:gd name="adj3" fmla="val 8767"/>
              <a:gd name="adj4" fmla="val -8918"/>
              <a:gd name="adj5" fmla="val 59359"/>
              <a:gd name="adj6" fmla="val -3100"/>
            </a:avLst>
          </a:prstGeom>
          <a:blipFill>
            <a:blip r:embed="rId4"/>
            <a:stretch>
              <a:fillRect/>
            </a:stretch>
          </a:blipFill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2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AF324B8-9FE9-B895-35F0-98480A89C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558" t="5128" b="5497"/>
          <a:stretch>
            <a:fillRect/>
          </a:stretch>
        </p:blipFill>
        <p:spPr>
          <a:xfrm>
            <a:off x="179511" y="548680"/>
            <a:ext cx="8895149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1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CF8E669-185B-7D19-C4FD-CF5E7B26EC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149" t="4032" r="10569" b="3186"/>
          <a:stretch>
            <a:fillRect/>
          </a:stretch>
        </p:blipFill>
        <p:spPr>
          <a:xfrm>
            <a:off x="197514" y="512676"/>
            <a:ext cx="8748972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79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91E4A5-7726-DA5F-8919-19670E31DD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18"/>
          <a:stretch>
            <a:fillRect/>
          </a:stretch>
        </p:blipFill>
        <p:spPr>
          <a:xfrm>
            <a:off x="114303" y="1160748"/>
            <a:ext cx="8915393" cy="4536504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1D3AA967-04DC-278C-CBE5-C4B8CE70DC62}"/>
              </a:ext>
            </a:extLst>
          </p:cNvPr>
          <p:cNvCxnSpPr/>
          <p:nvPr/>
        </p:nvCxnSpPr>
        <p:spPr>
          <a:xfrm flipV="1">
            <a:off x="350520" y="1504950"/>
            <a:ext cx="864000" cy="11880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BC2445F9-B234-11C4-78AC-9E8FF5B1B6BB}"/>
              </a:ext>
            </a:extLst>
          </p:cNvPr>
          <p:cNvCxnSpPr>
            <a:cxnSpLocks/>
          </p:cNvCxnSpPr>
          <p:nvPr/>
        </p:nvCxnSpPr>
        <p:spPr>
          <a:xfrm>
            <a:off x="2081893" y="4302579"/>
            <a:ext cx="563336" cy="783772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68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3F4DB7-7C65-106A-3D35-570B1F033F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068" r="5073"/>
          <a:stretch>
            <a:fillRect/>
          </a:stretch>
        </p:blipFill>
        <p:spPr>
          <a:xfrm>
            <a:off x="179512" y="188640"/>
            <a:ext cx="4680520" cy="64561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994A19-7B73-A84C-94EB-1032030AC09E}"/>
              </a:ext>
            </a:extLst>
          </p:cNvPr>
          <p:cNvSpPr txBox="1"/>
          <p:nvPr/>
        </p:nvSpPr>
        <p:spPr>
          <a:xfrm>
            <a:off x="5076056" y="1831685"/>
            <a:ext cx="3888432" cy="3170099"/>
          </a:xfrm>
          <a:prstGeom prst="rect">
            <a:avLst/>
          </a:prstGeom>
          <a:solidFill>
            <a:srgbClr val="10394F"/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изменений  перечня обрабатываемых персональных данных, целей обработки, ответственных лиц, Оператор обязан подать уведомление об изменений сведений, содержащихся в уведомлении о намерении осуществлять обработку персональных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746533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365E11C-371A-17F0-848E-A3AF95950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88640"/>
            <a:ext cx="8850188" cy="5472608"/>
          </a:xfrm>
          <a:solidFill>
            <a:srgbClr val="10394F"/>
          </a:solidFill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30.11.2024 №420-ФЗ 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повысились действующие размеры административных штрафов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 непредставление в Роскомнадзор уведомлений о начале обработки персональных данных, которые все организации и ИП должны направлять в ведомство до начала работы с персональными сведениями граждан.</a:t>
            </a:r>
          </a:p>
          <a:p>
            <a:pPr marL="0" indent="0">
              <a:lnSpc>
                <a:spcPct val="120000"/>
              </a:lnSpc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 30 мая 2025 года  за неподачу такого уведомления могли оштрафовать по ст. 19.7 КоАП РФ на сумму от 3 000 до 5 000 рублей. </a:t>
            </a:r>
          </a:p>
          <a:p>
            <a:pPr marL="0" indent="0">
              <a:lnSpc>
                <a:spcPct val="120000"/>
              </a:lnSpc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30 мая 2025 года штрафы за непредставление в Роскомнадзор уведомлений о начале обработки персональных данных повысились в несколько раз и составляют (ч.10 ст.13.11 КоАП РФ): </a:t>
            </a:r>
          </a:p>
          <a:p>
            <a:pPr marL="0" lvl="0">
              <a:lnSpc>
                <a:spcPct val="12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 5 000 до 10 000 рублей – для физлиц</a:t>
            </a:r>
          </a:p>
          <a:p>
            <a:pPr marL="0" lvl="0">
              <a:lnSpc>
                <a:spcPct val="12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 30 000 до 50 000 рублей – для должностных лиц организаций</a:t>
            </a:r>
          </a:p>
          <a:p>
            <a:pPr marL="0" lvl="0">
              <a:lnSpc>
                <a:spcPct val="12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 100 000 до 300 000 рублей – для ИП</a:t>
            </a:r>
          </a:p>
          <a:p>
            <a:pPr marL="0" lvl="0">
              <a:lnSpc>
                <a:spcPct val="12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 100 000 до 300 000 рублей – для организаций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7CDD95-8142-5301-57D3-308155261C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832727"/>
            <a:ext cx="2520280" cy="1764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5376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1A7482-05CA-AC15-EB25-43B7590F5B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1" t="4912" r="-368" b="5489"/>
          <a:stretch>
            <a:fillRect/>
          </a:stretch>
        </p:blipFill>
        <p:spPr>
          <a:xfrm>
            <a:off x="107504" y="129511"/>
            <a:ext cx="4464496" cy="65989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0B396E-93F5-08C0-5A04-3C97400B2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1" t="4913" r="8914" b="8289"/>
          <a:stretch>
            <a:fillRect/>
          </a:stretch>
        </p:blipFill>
        <p:spPr>
          <a:xfrm>
            <a:off x="4572000" y="96059"/>
            <a:ext cx="4492937" cy="66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3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0983DF5-967C-0176-1E6C-EC48556BA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2" t="6121" b="4792"/>
          <a:stretch>
            <a:fillRect/>
          </a:stretch>
        </p:blipFill>
        <p:spPr>
          <a:xfrm>
            <a:off x="4682494" y="188639"/>
            <a:ext cx="4315520" cy="650255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6E0991-A62E-AC21-A8D3-4BB655A49BB4}"/>
              </a:ext>
            </a:extLst>
          </p:cNvPr>
          <p:cNvSpPr txBox="1"/>
          <p:nvPr/>
        </p:nvSpPr>
        <p:spPr>
          <a:xfrm>
            <a:off x="110493" y="476672"/>
            <a:ext cx="4461507" cy="5556458"/>
          </a:xfrm>
          <a:prstGeom prst="rect">
            <a:avLst/>
          </a:prstGeom>
          <a:solidFill>
            <a:srgbClr val="10394F"/>
          </a:solidFill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0000"/>
              </a:lnSpc>
              <a:buAutoNum type="arabicPeriod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разглашать и не раскрывать публично персональные данные, к которым я буду допущен или которые станут известны мне в период трудовой деятельности в администрации муниципального образования Северский район, а также после увольнения.</a:t>
            </a:r>
          </a:p>
          <a:p>
            <a:pPr marL="342900" indent="-342900" algn="just">
              <a:lnSpc>
                <a:spcPct val="110000"/>
              </a:lnSpc>
              <a:buAutoNum type="arabicPeriod"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0000"/>
              </a:lnSpc>
              <a:buAutoNum type="arabicPeriod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Выполнять относящиеся ко мне требования приказов, распоряжений, инструкций и нормативных актов администрации муниципального образования Северский район по обеспечению безопасности персональных данных и соблюдению правил их обработки.</a:t>
            </a:r>
          </a:p>
          <a:p>
            <a:pPr indent="337185" algn="just">
              <a:lnSpc>
                <a:spcPct val="110000"/>
              </a:lnSpc>
              <a:spcBef>
                <a:spcPts val="900"/>
              </a:spcBef>
            </a:pP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812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43B16B-FD0D-B2ED-DC41-41D6CF7DD5F0}"/>
              </a:ext>
            </a:extLst>
          </p:cNvPr>
          <p:cNvSpPr txBox="1"/>
          <p:nvPr/>
        </p:nvSpPr>
        <p:spPr>
          <a:xfrm>
            <a:off x="5220072" y="1484784"/>
            <a:ext cx="3816424" cy="3420424"/>
          </a:xfrm>
          <a:prstGeom prst="rect">
            <a:avLst/>
          </a:prstGeom>
          <a:solidFill>
            <a:srgbClr val="10394F"/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обязательном порядке Работник подписывает также ОБЯЗАТЕЛЬСТВО о неразглашении персональных данных, ставших ему известными в связи с исполнением должностных обязанностей после его увольнения. Работник уведомляется об ответственности за разглашение персональных данных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A6564B-205E-0947-07F5-0CB19E260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33387"/>
            <a:ext cx="4752975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6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44B219-5E39-2E51-6E7A-3BCF66D56F71}"/>
              </a:ext>
            </a:extLst>
          </p:cNvPr>
          <p:cNvSpPr txBox="1"/>
          <p:nvPr/>
        </p:nvSpPr>
        <p:spPr>
          <a:xfrm>
            <a:off x="97538" y="487274"/>
            <a:ext cx="3466350" cy="5606022"/>
          </a:xfrm>
          <a:prstGeom prst="rect">
            <a:avLst/>
          </a:prstGeom>
          <a:solidFill>
            <a:srgbClr val="10394F"/>
          </a:solidFill>
        </p:spPr>
        <p:txBody>
          <a:bodyPr wrap="square">
            <a:spAutoFit/>
          </a:bodyPr>
          <a:lstStyle/>
          <a:p>
            <a:pPr indent="337661" algn="just">
              <a:lnSpc>
                <a:spcPct val="107000"/>
              </a:lnSpc>
              <a:spcAft>
                <a:spcPts val="600"/>
              </a:spcAft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случае, если субъект персональных данных (работник, гражданин, обратившийся за предоставлением услуги, обратившийся с обращением, по иным полномочиям администрации (муниципальный контроль, соискатель на работу), отказывается предоставлять свои персональные данные и не подписывает согласие на обработку персональных данных, то такому субъекту дают подписать РАЗЪЯСНЕНИЕ о  том, что в случае отказа предоставить свои персональные данные  и дать согласие на их обработку может привести к юридическим последствиям (то есть, его не смогут принять на работу, оказать услугу).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B851AE-8529-51AA-D388-0EF5747E0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4068" y="116632"/>
            <a:ext cx="5350662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49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80F8310-969E-2978-B99A-E6E7F6AAB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440668"/>
            <a:ext cx="8424936" cy="4860540"/>
          </a:xfrm>
          <a:solidFill>
            <a:srgbClr val="10394F"/>
          </a:solidFill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В целях выполнения организационных и технических мер управлением информатизации и информационной безопасности, с учетом требований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п.п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«б» п. 1 постановления правительства РФ от 21 марта 2012 года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№ 211 «Об утверждении перечня мер, направленных на обеспечение выполнения обязанностей, предусмотренных Федеральным законом «О персональных данных» и принятыми в соответствии с ним нормативными правовыми актами, операторами, являющимися государственными или муниципальными органами»  также принят и выполняется ряд других организационных документов, кроме Политики обработки и Положения о порядке обработки персональных данных в администрации, определяющих правила и порядок обработки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ПДн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433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ACE6C22-FF95-D45C-E259-441A95509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75260" y="857250"/>
            <a:ext cx="9319260" cy="49453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ru-RU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82C9EB-B900-A629-65EA-DBCC9B896FCB}"/>
              </a:ext>
            </a:extLst>
          </p:cNvPr>
          <p:cNvSpPr txBox="1"/>
          <p:nvPr/>
        </p:nvSpPr>
        <p:spPr>
          <a:xfrm>
            <a:off x="0" y="162721"/>
            <a:ext cx="9144000" cy="6532558"/>
          </a:xfrm>
          <a:prstGeom prst="rect">
            <a:avLst/>
          </a:prstGeom>
          <a:solidFill>
            <a:srgbClr val="10394F"/>
          </a:solidFill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1.Распоряжением администрации муниципального образования Северский муниципальный район Краснодарского края от 29.07.2025 года № 73-р утвержден перечень информационных систем персональных данных в администрации муниципального образования Северский район (приведен выше на слайдах);</a:t>
            </a:r>
          </a:p>
          <a:p>
            <a:pPr>
              <a:spcBef>
                <a:spcPts val="0"/>
              </a:spcBef>
            </a:pPr>
            <a:r>
              <a:rPr lang="ru-RU" sz="13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2.Постановлением администрации муниципального образования Северский муниципальный район Краснодарского края от 24.07.2025 года №1281  утвержден перечень персональных данных, обрабатываемых в администрации муниципального образования Северский муниципальный район Краснодарского края; </a:t>
            </a:r>
          </a:p>
          <a:p>
            <a:pPr>
              <a:spcBef>
                <a:spcPts val="0"/>
              </a:spcBef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3.Распоряжением администрации муниципального образования Северский район от 26.12.2024 года № 195-р  назначен ответственный за организацию обработки персональных данных - заместитель главы администрации (по вопросам внутренней политики) В.М.Разумец;</a:t>
            </a:r>
          </a:p>
          <a:p>
            <a:pPr>
              <a:spcBef>
                <a:spcPts val="0"/>
              </a:spcBef>
            </a:pPr>
            <a:r>
              <a:rPr lang="ru-RU" sz="13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4.Постановлением администрации муниципального образования Северский муниципальный район Краснодарского края от 01.07.2025 года № 1123 утверждено положение о заместителе главы администрации, ответственном за организацию информационной безопасности в администрации муниципального образования Северский муниципальный район;</a:t>
            </a:r>
          </a:p>
          <a:p>
            <a:pPr>
              <a:spcBef>
                <a:spcPts val="0"/>
              </a:spcBef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5.Должностным лицом, ответственным за обеспечение защиты информации согласно постановления администрации муниципального образования Северский район от 25 февраля 2024 года №316 «Об организации работы по обработке персональных данных в администрации муниципального образования Северский район» назначен начальник управления информатизации и информационной безопасности </a:t>
            </a:r>
            <a:r>
              <a:rPr lang="ru-RU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Н.Н.Сергиевская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также утверждены обязанности ответственного за обеспечение выполнения требований защиты информации (актуальные изменения: постановление администрации МО Северский район от 13 июня 2023 года №854, 2. постановление администрации МО Северский район от 4 марта 2024 года №408);</a:t>
            </a:r>
          </a:p>
          <a:p>
            <a:pPr>
              <a:spcBef>
                <a:spcPts val="0"/>
              </a:spcBef>
            </a:pPr>
            <a:r>
              <a:rPr lang="ru-RU" sz="13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6.Постановлением администрации муниципального образования Северский муниципальный район Краснодарского края от 23.07.2025 года №71-р утвержден перечень должностей работников администрации, замещение которых предусматривает осуществление обработки персональных данных, либо осуществление доступа к персональным данным, и перечень должностей работников администрации, ответственных за проведение мероприятий по обезличиванию обрабатываемых персональных данных в администрации;</a:t>
            </a:r>
          </a:p>
          <a:p>
            <a:pPr>
              <a:spcBef>
                <a:spcPts val="0"/>
              </a:spcBef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7.Типовые формы согласий на обработку персональных данных – утверждены распоряжением администрации муниципального образования Северский район от 18.07.2024 года №115-р (рассмотрены выше);</a:t>
            </a:r>
          </a:p>
          <a:p>
            <a:pPr>
              <a:spcBef>
                <a:spcPts val="0"/>
              </a:spcBef>
            </a:pPr>
            <a:r>
              <a:rPr lang="ru-RU" sz="1350" dirty="0">
                <a:solidFill>
                  <a:srgbClr val="F2F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8.Распоряжением администрации муниципального образования Северский район  от 17.07.2024 года №114-р утвержден Порядок доступа работников администрации муниципального образования Северский район в помещения, в которых ведется обработка персональных данных и организация безопасности этих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37049487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B2AEA37-3382-82E1-6DC5-3A6F18C76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28800"/>
            <a:ext cx="8846820" cy="3744416"/>
          </a:xfrm>
          <a:solidFill>
            <a:srgbClr val="10394F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В соответствии с постановлением администрации муниципального образования Северский муниципальный район от 22.07.2025 года № 1267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«Об утверждении Правил внутреннего контроля соответствия обработки персональных данных в структурных подразделениях администрации муниципального образования Северский муниципальный район Краснодарского края требованиям к защите персональных данных» составляются ежегодные планы проверок и проводятся комиссионные проверки (проверка наличия отсутствия паролей в неположенных местах, изменения перечня информационных систем, в которых обрабатываются информационные системы, места хранения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ПДн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и другое).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Ежегодно управлением информатизации составляется и выполняется План  мероприятий по защите персональных данных в администрации МО Северский район.</a:t>
            </a:r>
          </a:p>
          <a:p>
            <a:pPr marL="0" indent="0">
              <a:spcBef>
                <a:spcPts val="0"/>
              </a:spcBef>
              <a:buNone/>
            </a:pPr>
            <a:endParaRPr lang="ru-RU" sz="15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058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74D3EEA-E254-C698-7078-0A72DA515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8371294" cy="4320480"/>
          </a:xfrm>
          <a:solidFill>
            <a:srgbClr val="10394F"/>
          </a:solidFill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000" dirty="0">
                <a:latin typeface="Arial" panose="020B0604020202020204" pitchFamily="34" charset="0"/>
                <a:cs typeface="Arial" panose="020B0604020202020204" pitchFamily="34" charset="0"/>
              </a:rPr>
              <a:t>Постановлением администрации МО Северский муниципальный район Краснодарского края от 01.07.2025 года №1124 утверждена Политика использования информационных активов администрации муниципального образования Северский муниципальный район Краснодарского края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728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F55490-E165-9F17-CBAD-82AC0AC0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1" r="13601" b="2750"/>
          <a:stretch>
            <a:fillRect/>
          </a:stretch>
        </p:blipFill>
        <p:spPr>
          <a:xfrm rot="5400000">
            <a:off x="1715355" y="-786302"/>
            <a:ext cx="5713290" cy="8239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2603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AB253977-B686-3249-C771-48FBD0DCA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64" y="200472"/>
            <a:ext cx="7147048" cy="6264696"/>
          </a:xfrm>
          <a:solidFill>
            <a:srgbClr val="10394F"/>
          </a:solidFill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Работниками запрещается использовать сторонние сервисы электронной почты (mail.ru, yandex.ru, gmail.com и другие) для ведения служебной переписки.</a:t>
            </a:r>
          </a:p>
          <a:p>
            <a:pPr marL="0" indent="0">
              <a:buNone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целях повышения уровня безопасности при работе со служебной электронной почтой, при получении входящей корреспонденции: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необходимо избегать перехода по ссылкам, содержащимся во входящих электронных сообщениях, полученных от недостоверных источников;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открывать вложения электронной почты, полученные от недостоверных источников;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проверять адреса отправителей электронной почты с целью предотвращения подделки адреса отправителя путем замены адреса на схожий, но с подменными символами (например, путем замены букв цифрами – замена «www.google.com» на «www.g00gle.com», где вместо буквы «o» используется цифра «0» и прочее)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931042-B264-369D-B496-525A4E6FED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5" r="21251" b="5502"/>
          <a:stretch>
            <a:fillRect/>
          </a:stretch>
        </p:blipFill>
        <p:spPr bwMode="auto">
          <a:xfrm>
            <a:off x="7594868" y="471886"/>
            <a:ext cx="1343093" cy="1451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54CCB9D-F655-575C-6F39-992E600DA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721" y="2247537"/>
            <a:ext cx="1576227" cy="9654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E8DFDF1-BCE3-17C5-58A1-9BB81A895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721" y="3687697"/>
            <a:ext cx="1716336" cy="9654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70E07AB-36D6-8644-CD7B-E0917521E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203" y="5085184"/>
            <a:ext cx="1530424" cy="1147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181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3520FB-3EF8-FA85-79F1-EAC3046DF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3" y="162774"/>
            <a:ext cx="7992888" cy="6474128"/>
          </a:xfrm>
          <a:prstGeom prst="rect">
            <a:avLst/>
          </a:prstGeom>
        </p:spPr>
      </p:pic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4CC91D1E-0458-602B-A681-2FCDD1B7DA09}"/>
              </a:ext>
            </a:extLst>
          </p:cNvPr>
          <p:cNvCxnSpPr/>
          <p:nvPr/>
        </p:nvCxnSpPr>
        <p:spPr>
          <a:xfrm flipV="1">
            <a:off x="2627784" y="1988840"/>
            <a:ext cx="720080" cy="64807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865E1D83-397D-EED4-8BE4-646B7E8C7A9F}"/>
              </a:ext>
            </a:extLst>
          </p:cNvPr>
          <p:cNvCxnSpPr/>
          <p:nvPr/>
        </p:nvCxnSpPr>
        <p:spPr>
          <a:xfrm flipV="1">
            <a:off x="4788024" y="3789040"/>
            <a:ext cx="720080" cy="64807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5881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A19B99C2-0A78-DCB7-9BFB-0654015B0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2" t="10226" r="30194" b="11419"/>
          <a:stretch>
            <a:fillRect/>
          </a:stretch>
        </p:blipFill>
        <p:spPr bwMode="auto">
          <a:xfrm>
            <a:off x="3295333" y="352126"/>
            <a:ext cx="2481326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64816422-164D-6FC3-17C3-D1E33C872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6" t="22794" r="34431" b="23579"/>
          <a:stretch>
            <a:fillRect/>
          </a:stretch>
        </p:blipFill>
        <p:spPr bwMode="auto">
          <a:xfrm>
            <a:off x="6289508" y="352126"/>
            <a:ext cx="2606895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BFCE5F82-D3C7-24A8-13C6-BF9E111DC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r="17494"/>
          <a:stretch>
            <a:fillRect/>
          </a:stretch>
        </p:blipFill>
        <p:spPr bwMode="auto">
          <a:xfrm>
            <a:off x="1043608" y="3557116"/>
            <a:ext cx="2967524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989189C-683D-998F-6C4E-7AE8EC957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9" r="3217"/>
          <a:stretch>
            <a:fillRect/>
          </a:stretch>
        </p:blipFill>
        <p:spPr bwMode="auto">
          <a:xfrm>
            <a:off x="4716016" y="3557116"/>
            <a:ext cx="4021864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5CEC76FB-CBA9-A8A3-A483-3A3C37602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2994"/>
            <a:ext cx="252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icture background">
            <a:extLst>
              <a:ext uri="{FF2B5EF4-FFF2-40B4-BE49-F238E27FC236}">
                <a16:creationId xmlns:a16="http://schemas.microsoft.com/office/drawing/2014/main" id="{2B885609-68F2-159E-A9AB-5A8F9F028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7" y="1138576"/>
            <a:ext cx="26765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Picture background">
            <a:extLst>
              <a:ext uri="{FF2B5EF4-FFF2-40B4-BE49-F238E27FC236}">
                <a16:creationId xmlns:a16="http://schemas.microsoft.com/office/drawing/2014/main" id="{1910B357-3D47-7C23-C089-A08BEBBBD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7" y="980728"/>
            <a:ext cx="26765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0" descr="Picture background">
            <a:extLst>
              <a:ext uri="{FF2B5EF4-FFF2-40B4-BE49-F238E27FC236}">
                <a16:creationId xmlns:a16="http://schemas.microsoft.com/office/drawing/2014/main" id="{BFC4AB64-C6E9-5D93-3142-2417CCF78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51" y="1004879"/>
            <a:ext cx="26765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Picture background">
            <a:extLst>
              <a:ext uri="{FF2B5EF4-FFF2-40B4-BE49-F238E27FC236}">
                <a16:creationId xmlns:a16="http://schemas.microsoft.com/office/drawing/2014/main" id="{118BE83D-6FDD-49B4-F88B-D9EA73954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84976"/>
            <a:ext cx="26765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Picture background">
            <a:extLst>
              <a:ext uri="{FF2B5EF4-FFF2-40B4-BE49-F238E27FC236}">
                <a16:creationId xmlns:a16="http://schemas.microsoft.com/office/drawing/2014/main" id="{302B65B9-485C-597A-C9A6-914C1954E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119571"/>
            <a:ext cx="26765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492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F22D45-CEF2-76C1-A593-9A2AF48B9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t="5501" r="9409" b="54599"/>
          <a:stretch>
            <a:fillRect/>
          </a:stretch>
        </p:blipFill>
        <p:spPr>
          <a:xfrm rot="5400000">
            <a:off x="1176939" y="1235683"/>
            <a:ext cx="6579952" cy="438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42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C0C094-999C-25C3-8947-1C8BE87EC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279" y="171741"/>
            <a:ext cx="4975721" cy="6353603"/>
          </a:xfrm>
          <a:prstGeom prst="rect">
            <a:avLst/>
          </a:prstGeom>
        </p:spPr>
      </p:pic>
      <p:sp>
        <p:nvSpPr>
          <p:cNvPr id="11" name="Блок-схема: альтернативный процесс 10">
            <a:extLst>
              <a:ext uri="{FF2B5EF4-FFF2-40B4-BE49-F238E27FC236}">
                <a16:creationId xmlns:a16="http://schemas.microsoft.com/office/drawing/2014/main" id="{87BE5368-1DE8-3858-CD8C-FB377D959488}"/>
              </a:ext>
            </a:extLst>
          </p:cNvPr>
          <p:cNvSpPr/>
          <p:nvPr/>
        </p:nvSpPr>
        <p:spPr>
          <a:xfrm>
            <a:off x="4205949" y="3789040"/>
            <a:ext cx="4837716" cy="2677244"/>
          </a:xfrm>
          <a:prstGeom prst="flowChartAlternateProcess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Объект 3">
            <a:extLst>
              <a:ext uri="{FF2B5EF4-FFF2-40B4-BE49-F238E27FC236}">
                <a16:creationId xmlns:a16="http://schemas.microsoft.com/office/drawing/2014/main" id="{E2636449-1D85-5DD1-AF2F-49CACB681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5" t="50650" r="4954" b="6300"/>
          <a:stretch>
            <a:fillRect/>
          </a:stretch>
        </p:blipFill>
        <p:spPr>
          <a:xfrm rot="5400000">
            <a:off x="-1106107" y="1213288"/>
            <a:ext cx="6353602" cy="427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326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336859A-3B83-6AD3-DAEF-F4C13DF0F6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93" t="15181" r="16343"/>
          <a:stretch>
            <a:fillRect/>
          </a:stretch>
        </p:blipFill>
        <p:spPr>
          <a:xfrm>
            <a:off x="151014" y="1484784"/>
            <a:ext cx="8841972" cy="5110828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C2529CD-F5D0-CDBA-22E0-5F5429B0222E}"/>
              </a:ext>
            </a:extLst>
          </p:cNvPr>
          <p:cNvCxnSpPr>
            <a:cxnSpLocks/>
          </p:cNvCxnSpPr>
          <p:nvPr/>
        </p:nvCxnSpPr>
        <p:spPr>
          <a:xfrm flipH="1">
            <a:off x="3618631" y="4619419"/>
            <a:ext cx="2081004" cy="150759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Выноска: изогнутая линия 5">
            <a:extLst>
              <a:ext uri="{FF2B5EF4-FFF2-40B4-BE49-F238E27FC236}">
                <a16:creationId xmlns:a16="http://schemas.microsoft.com/office/drawing/2014/main" id="{2AE718EC-5B6F-0FF3-FE7C-9BB4D8892D57}"/>
              </a:ext>
            </a:extLst>
          </p:cNvPr>
          <p:cNvSpPr/>
          <p:nvPr/>
        </p:nvSpPr>
        <p:spPr>
          <a:xfrm>
            <a:off x="1331640" y="1556792"/>
            <a:ext cx="7375066" cy="1440160"/>
          </a:xfrm>
          <a:prstGeom prst="borderCallout2">
            <a:avLst>
              <a:gd name="adj1" fmla="val 8312"/>
              <a:gd name="adj2" fmla="val 105"/>
              <a:gd name="adj3" fmla="val 8767"/>
              <a:gd name="adj4" fmla="val -8918"/>
              <a:gd name="adj5" fmla="val 306211"/>
              <a:gd name="adj6" fmla="val -393"/>
            </a:avLst>
          </a:prstGeom>
          <a:blipFill>
            <a:blip r:embed="rId3"/>
            <a:stretch>
              <a:fillRect/>
            </a:stretch>
          </a:blipFill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45E969-BFD4-34F5-1506-FDAD105D0820}"/>
              </a:ext>
            </a:extLst>
          </p:cNvPr>
          <p:cNvSpPr txBox="1"/>
          <p:nvPr/>
        </p:nvSpPr>
        <p:spPr>
          <a:xfrm>
            <a:off x="287524" y="103308"/>
            <a:ext cx="856895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Постановлением администрации МО Северский муниципальный район Краснодарского края от 08.07.2025 года №1153 утверждена Политика конфиденциальности персональных данных пользователей Интернет-портала администрации муниципального образования Северский муниципальный район Краснодарского края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33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71E42C-1874-CAB0-2745-7A2825D8BECA}"/>
              </a:ext>
            </a:extLst>
          </p:cNvPr>
          <p:cNvSpPr txBox="1"/>
          <p:nvPr/>
        </p:nvSpPr>
        <p:spPr>
          <a:xfrm>
            <a:off x="76200" y="116632"/>
            <a:ext cx="8991600" cy="6080960"/>
          </a:xfrm>
          <a:prstGeom prst="rect">
            <a:avLst/>
          </a:prstGeom>
          <a:solidFill>
            <a:srgbClr val="10394F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  <a:tabLst>
                <a:tab pos="67628" algn="l"/>
              </a:tabLst>
            </a:pPr>
            <a:endParaRPr lang="ru-RU" sz="1350" b="1" i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  <a:tabLst>
                <a:tab pos="67628" algn="l"/>
              </a:tabLst>
            </a:pPr>
            <a:r>
              <a:rPr lang="ru-RU" sz="2800" b="1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Перечень Персональных данных Пользователя, которые обрабатываются  сайтом</a:t>
            </a: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IP адрес; 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информация из </a:t>
            </a:r>
            <a:r>
              <a:rPr lang="ru-RU" sz="1600" kern="1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cookies</a:t>
            </a: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время доступа; 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адрес страницы;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сведения о местоположении, 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тип и версия ОС, 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тип и версия браузера, 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тип устройства и разрешение его экрана, 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источник, откуда пришёл на сайт Пользователь, 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какого сайта или по какой рекламе, язык ОС и браузера, активность пользователя в сети Интернет;</a:t>
            </a:r>
          </a:p>
          <a:p>
            <a:pPr marL="257175" indent="-257175" algn="just">
              <a:lnSpc>
                <a:spcPct val="107000"/>
              </a:lnSpc>
              <a:buAutoNum type="arabicPeriod"/>
              <a:tabLst>
                <a:tab pos="67628" algn="l"/>
              </a:tabLst>
            </a:pP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реферер (один из заголовков запроса клиента. Содержит </a:t>
            </a:r>
            <a:r>
              <a:rPr lang="en-US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HTTP</a:t>
            </a:r>
            <a:r>
              <a:rPr lang="ru-RU" sz="1600" kern="1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-адрес источника запроса. Если перейти с одной страницы на другую, referer будет содержать адрес первой страницы. Часто на HTTP-сервере устанавливается программное обеспечение, анализирующее referer и извлекающее из него различную информацию. Так, например, владелец веб-сайта получает возможность узнать, по каким поисковым запросам, как часто и на какие именно страницы попадают Пользователи).</a:t>
            </a:r>
          </a:p>
          <a:p>
            <a:pPr indent="337661" algn="just">
              <a:lnSpc>
                <a:spcPct val="107000"/>
              </a:lnSpc>
              <a:spcAft>
                <a:spcPts val="600"/>
              </a:spcAft>
              <a:tabLst>
                <a:tab pos="67628" algn="l"/>
              </a:tabLst>
            </a:pPr>
            <a:r>
              <a:rPr lang="ru-RU" sz="135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D11F16-8E9B-9903-487D-A84AEB387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03" y="1412776"/>
            <a:ext cx="4106197" cy="2338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8551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9B562FE-0FB1-5524-AAB0-C19DF3FDEC9C}"/>
              </a:ext>
            </a:extLst>
          </p:cNvPr>
          <p:cNvSpPr txBox="1"/>
          <p:nvPr/>
        </p:nvSpPr>
        <p:spPr>
          <a:xfrm>
            <a:off x="323528" y="548680"/>
            <a:ext cx="4947383" cy="5263685"/>
          </a:xfrm>
          <a:prstGeom prst="rect">
            <a:avLst/>
          </a:prstGeom>
          <a:solidFill>
            <a:srgbClr val="10394F"/>
          </a:solidFill>
        </p:spPr>
        <p:txBody>
          <a:bodyPr wrap="square">
            <a:spAutoFit/>
          </a:bodyPr>
          <a:lstStyle/>
          <a:p>
            <a:pPr indent="337661">
              <a:lnSpc>
                <a:spcPct val="115000"/>
              </a:lnSpc>
            </a:pPr>
            <a:r>
              <a:rPr lang="ru-RU" sz="21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администрации МО Северский муниципальный район внедрена подсистема информационной безопасности, обеспечивающая комплексную защиту информации,  обрабатываемой в ИС Администрации. Применяемые Администрацией технические меры по защите информации являются неотъемлемой частью подсистемы информационной безопасности ИС Администрации, обеспечивающей нейтрализацию актуальных угроз безопасности информации.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4AB637D-9192-6FE2-AB67-3BFD64FE3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031" y="1988840"/>
            <a:ext cx="3527635" cy="22519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3838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01F280-AEEC-8D58-AF0B-2BEB09B57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6" y="1036642"/>
            <a:ext cx="8885873" cy="46966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9B7FAF-481B-B8A0-FE5D-3BD6D4E3D2AC}"/>
              </a:ext>
            </a:extLst>
          </p:cNvPr>
          <p:cNvSpPr txBox="1"/>
          <p:nvPr/>
        </p:nvSpPr>
        <p:spPr>
          <a:xfrm>
            <a:off x="4572000" y="2276872"/>
            <a:ext cx="4392488" cy="3177858"/>
          </a:xfrm>
          <a:prstGeom prst="rect">
            <a:avLst/>
          </a:prstGeom>
          <a:solidFill>
            <a:srgbClr val="10394F"/>
          </a:solidFill>
        </p:spPr>
        <p:txBody>
          <a:bodyPr wrap="square">
            <a:spAutoFit/>
          </a:bodyPr>
          <a:lstStyle/>
          <a:p>
            <a:pPr indent="337661">
              <a:lnSpc>
                <a:spcPct val="115000"/>
              </a:lnSpc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обеспечения защиты информации в Администрации реализуются следующие технические меры:</a:t>
            </a:r>
          </a:p>
          <a:p>
            <a:pPr indent="337661">
              <a:lnSpc>
                <a:spcPct val="115000"/>
              </a:lnSpc>
            </a:pPr>
            <a:endParaRPr lang="ru-RU" sz="13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15000"/>
              </a:lnSpc>
              <a:buSzPts val="1400"/>
              <a:tabLst>
                <a:tab pos="472916" algn="l"/>
              </a:tabLst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идентификация и аутентификация субъектов доступа и объектов доступа, управление доступом субъектов доступа к объектам доступа – сертифицированными ФСТЭК России средствами защиты от несанкционированного доступа 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Dallas Lock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8 (для 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Windows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Linux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и функционалом централизованного управления средством защиты от несанкционированного доступа 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Dallas Lock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Единый центр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762812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7ED59CF-92AA-036C-FD30-F281BAC98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32" y="767215"/>
            <a:ext cx="8791535" cy="4948014"/>
          </a:xfr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57BCA122-63B4-7EC4-2A3B-28E8283D7039}"/>
              </a:ext>
            </a:extLst>
          </p:cNvPr>
          <p:cNvCxnSpPr/>
          <p:nvPr/>
        </p:nvCxnSpPr>
        <p:spPr>
          <a:xfrm>
            <a:off x="1347108" y="1673678"/>
            <a:ext cx="1616528" cy="156754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8283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66CAEC3-A573-123A-1544-CBC9879173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005"/>
            <a:ext cx="9144000" cy="5185745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C5F9A7-258F-F67B-9516-C6F5CC0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829" y="4101522"/>
            <a:ext cx="6090554" cy="615208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E184C453-B486-A511-FB6B-60B7F157D2B7}"/>
              </a:ext>
            </a:extLst>
          </p:cNvPr>
          <p:cNvCxnSpPr/>
          <p:nvPr/>
        </p:nvCxnSpPr>
        <p:spPr>
          <a:xfrm flipH="1">
            <a:off x="5821136" y="2645229"/>
            <a:ext cx="1110343" cy="1456294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05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DB5BABE6-6E39-D1DE-7123-FC0B71BB2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51167"/>
            <a:ext cx="8612676" cy="5270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967820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E960B3-E249-90CE-9A76-3ECBEC111E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6602" r="1963" b="1001"/>
          <a:stretch>
            <a:fillRect/>
          </a:stretch>
        </p:blipFill>
        <p:spPr>
          <a:xfrm>
            <a:off x="117323" y="980728"/>
            <a:ext cx="8919173" cy="4785898"/>
          </a:xfrm>
        </p:spPr>
      </p:pic>
      <p:pic>
        <p:nvPicPr>
          <p:cNvPr id="2" name="Объект 10">
            <a:extLst>
              <a:ext uri="{FF2B5EF4-FFF2-40B4-BE49-F238E27FC236}">
                <a16:creationId xmlns:a16="http://schemas.microsoft.com/office/drawing/2014/main" id="{29640337-2084-E84A-BF97-25CEC6031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2090980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9723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33A324CC-CEC8-DC8B-1F1E-1CEE886F3A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1" t="19577" r="23985"/>
          <a:stretch>
            <a:fillRect/>
          </a:stretch>
        </p:blipFill>
        <p:spPr>
          <a:xfrm>
            <a:off x="154898" y="334566"/>
            <a:ext cx="8834204" cy="5184576"/>
          </a:xfrm>
          <a:prstGeom prst="rect">
            <a:avLst/>
          </a:prstGeom>
        </p:spPr>
      </p:pic>
      <p:sp>
        <p:nvSpPr>
          <p:cNvPr id="7" name="Выноска: изогнутая линия 6">
            <a:extLst>
              <a:ext uri="{FF2B5EF4-FFF2-40B4-BE49-F238E27FC236}">
                <a16:creationId xmlns:a16="http://schemas.microsoft.com/office/drawing/2014/main" id="{DC383EC7-84AE-DD36-2B9C-3DD7A0DA8540}"/>
              </a:ext>
            </a:extLst>
          </p:cNvPr>
          <p:cNvSpPr/>
          <p:nvPr/>
        </p:nvSpPr>
        <p:spPr>
          <a:xfrm>
            <a:off x="2483768" y="4149080"/>
            <a:ext cx="4536504" cy="2232249"/>
          </a:xfrm>
          <a:prstGeom prst="borderCallout2">
            <a:avLst>
              <a:gd name="adj1" fmla="val -510"/>
              <a:gd name="adj2" fmla="val 49205"/>
              <a:gd name="adj3" fmla="val -89774"/>
              <a:gd name="adj4" fmla="val 48700"/>
              <a:gd name="adj5" fmla="val -89658"/>
              <a:gd name="adj6" fmla="val 117770"/>
            </a:avLst>
          </a:prstGeom>
          <a:blipFill>
            <a:blip r:embed="rId3"/>
            <a:stretch>
              <a:fillRect/>
            </a:stretch>
          </a:blipFill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A6FF6D-5944-A609-8100-7A5057A44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98" y="5856684"/>
            <a:ext cx="2066925" cy="628650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271B4C1A-A612-36AF-A773-386D9B3FD373}"/>
              </a:ext>
            </a:extLst>
          </p:cNvPr>
          <p:cNvCxnSpPr/>
          <p:nvPr/>
        </p:nvCxnSpPr>
        <p:spPr>
          <a:xfrm flipH="1">
            <a:off x="1331640" y="4653136"/>
            <a:ext cx="504056" cy="108012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01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D69400D-0C0B-4563-C0B2-226DE79F7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0065"/>
          <a:stretch>
            <a:fillRect/>
          </a:stretch>
        </p:blipFill>
        <p:spPr>
          <a:xfrm>
            <a:off x="107504" y="1268760"/>
            <a:ext cx="8856984" cy="4016010"/>
          </a:xfrm>
          <a:prstGeom prst="rect">
            <a:avLst/>
          </a:prstGeom>
        </p:spPr>
      </p:pic>
      <p:pic>
        <p:nvPicPr>
          <p:cNvPr id="3" name="Объект 4">
            <a:extLst>
              <a:ext uri="{FF2B5EF4-FFF2-40B4-BE49-F238E27FC236}">
                <a16:creationId xmlns:a16="http://schemas.microsoft.com/office/drawing/2014/main" id="{C1B4D1F1-2BC3-F558-6B6E-C80E6EF7FF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436" t="81508" r="30344" b="12322"/>
          <a:stretch>
            <a:fillRect/>
          </a:stretch>
        </p:blipFill>
        <p:spPr>
          <a:xfrm>
            <a:off x="-170710" y="4221088"/>
            <a:ext cx="9485420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3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BFA6C9-4660-4540-3FC0-01F237ED0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7949644" cy="588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307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4">
            <a:extLst>
              <a:ext uri="{FF2B5EF4-FFF2-40B4-BE49-F238E27FC236}">
                <a16:creationId xmlns:a16="http://schemas.microsoft.com/office/drawing/2014/main" id="{77E49FCF-AB60-2D74-409A-1507458688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548" r="25372"/>
          <a:stretch>
            <a:fillRect/>
          </a:stretch>
        </p:blipFill>
        <p:spPr>
          <a:xfrm>
            <a:off x="251519" y="692696"/>
            <a:ext cx="8700749" cy="523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827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8441DAB-09F2-35EB-CADF-DD28F3450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2572F8-D115-1507-8ED6-4C32F979DD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6" t="15536" r="32499"/>
          <a:stretch>
            <a:fillRect/>
          </a:stretch>
        </p:blipFill>
        <p:spPr>
          <a:xfrm>
            <a:off x="171981" y="369590"/>
            <a:ext cx="8792507" cy="5996395"/>
          </a:xfrm>
          <a:prstGeom prst="rect">
            <a:avLst/>
          </a:prstGeom>
        </p:spPr>
      </p:pic>
      <p:sp>
        <p:nvSpPr>
          <p:cNvPr id="2" name="Выноска: изогнутая линия 1">
            <a:extLst>
              <a:ext uri="{FF2B5EF4-FFF2-40B4-BE49-F238E27FC236}">
                <a16:creationId xmlns:a16="http://schemas.microsoft.com/office/drawing/2014/main" id="{78C6D752-9364-3986-04D1-84A128561282}"/>
              </a:ext>
            </a:extLst>
          </p:cNvPr>
          <p:cNvSpPr/>
          <p:nvPr/>
        </p:nvSpPr>
        <p:spPr>
          <a:xfrm>
            <a:off x="2267744" y="3340435"/>
            <a:ext cx="5400600" cy="2758376"/>
          </a:xfrm>
          <a:prstGeom prst="borderCallout2">
            <a:avLst>
              <a:gd name="adj1" fmla="val -510"/>
              <a:gd name="adj2" fmla="val 49205"/>
              <a:gd name="adj3" fmla="val -59433"/>
              <a:gd name="adj4" fmla="val 49848"/>
              <a:gd name="adj5" fmla="val -61003"/>
              <a:gd name="adj6" fmla="val 1833"/>
            </a:avLst>
          </a:prstGeom>
          <a:blipFill>
            <a:blip r:embed="rId3"/>
            <a:stretch>
              <a:fillRect/>
            </a:stretch>
          </a:blipFill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4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1520F3-B41C-9057-46E2-A038369025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2" t="16936" r="3539"/>
          <a:stretch>
            <a:fillRect/>
          </a:stretch>
        </p:blipFill>
        <p:spPr>
          <a:xfrm>
            <a:off x="79931" y="260648"/>
            <a:ext cx="8984137" cy="4195308"/>
          </a:xfrm>
          <a:prstGeom prst="rect">
            <a:avLst/>
          </a:prstGeom>
        </p:spPr>
      </p:pic>
      <p:sp>
        <p:nvSpPr>
          <p:cNvPr id="2" name="Выноска: изогнутая линия 1">
            <a:extLst>
              <a:ext uri="{FF2B5EF4-FFF2-40B4-BE49-F238E27FC236}">
                <a16:creationId xmlns:a16="http://schemas.microsoft.com/office/drawing/2014/main" id="{E562AEDB-FF04-69D4-E392-7FB7EE791109}"/>
              </a:ext>
            </a:extLst>
          </p:cNvPr>
          <p:cNvSpPr/>
          <p:nvPr/>
        </p:nvSpPr>
        <p:spPr>
          <a:xfrm>
            <a:off x="1043608" y="4869160"/>
            <a:ext cx="7375066" cy="1440160"/>
          </a:xfrm>
          <a:prstGeom prst="borderCallout2">
            <a:avLst>
              <a:gd name="adj1" fmla="val -4915"/>
              <a:gd name="adj2" fmla="val 25419"/>
              <a:gd name="adj3" fmla="val -165838"/>
              <a:gd name="adj4" fmla="val 25178"/>
              <a:gd name="adj5" fmla="val -166680"/>
              <a:gd name="adj6" fmla="val 47651"/>
            </a:avLst>
          </a:prstGeom>
          <a:blipFill>
            <a:blip r:embed="rId3"/>
            <a:stretch>
              <a:fillRect/>
            </a:stretch>
          </a:blipFill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60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7E5099-545E-C2D6-F5A4-8C06F3BEB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501" t="4582" r="7664"/>
          <a:stretch>
            <a:fillRect/>
          </a:stretch>
        </p:blipFill>
        <p:spPr>
          <a:xfrm>
            <a:off x="55279" y="404664"/>
            <a:ext cx="9008815" cy="6048672"/>
          </a:xfrm>
          <a:prstGeom prst="rect">
            <a:avLst/>
          </a:prstGeom>
        </p:spPr>
      </p:pic>
      <p:sp>
        <p:nvSpPr>
          <p:cNvPr id="2" name="Выноска: изогнутая линия 1">
            <a:extLst>
              <a:ext uri="{FF2B5EF4-FFF2-40B4-BE49-F238E27FC236}">
                <a16:creationId xmlns:a16="http://schemas.microsoft.com/office/drawing/2014/main" id="{0662DC7E-71A5-4C01-5B35-07BE2DB56FB6}"/>
              </a:ext>
            </a:extLst>
          </p:cNvPr>
          <p:cNvSpPr/>
          <p:nvPr/>
        </p:nvSpPr>
        <p:spPr>
          <a:xfrm>
            <a:off x="251520" y="4653136"/>
            <a:ext cx="3240360" cy="2088232"/>
          </a:xfrm>
          <a:prstGeom prst="borderCallout2">
            <a:avLst>
              <a:gd name="adj1" fmla="val 59309"/>
              <a:gd name="adj2" fmla="val 100076"/>
              <a:gd name="adj3" fmla="val 57823"/>
              <a:gd name="adj4" fmla="val 130286"/>
              <a:gd name="adj5" fmla="val -118678"/>
              <a:gd name="adj6" fmla="val 50796"/>
            </a:avLst>
          </a:prstGeom>
          <a:blipFill>
            <a:blip r:embed="rId3"/>
            <a:stretch>
              <a:fillRect/>
            </a:stretch>
          </a:blipFill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78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374EDB6-19DA-E513-A0A3-3CBD62309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986" t="15907" r="8155" b="4104"/>
          <a:stretch>
            <a:fillRect/>
          </a:stretch>
        </p:blipFill>
        <p:spPr>
          <a:xfrm>
            <a:off x="82869" y="260648"/>
            <a:ext cx="8978261" cy="4392488"/>
          </a:xfrm>
          <a:prstGeom prst="rect">
            <a:avLst/>
          </a:prstGeom>
        </p:spPr>
      </p:pic>
      <p:sp>
        <p:nvSpPr>
          <p:cNvPr id="2" name="Выноска: изогнутая линия 1">
            <a:extLst>
              <a:ext uri="{FF2B5EF4-FFF2-40B4-BE49-F238E27FC236}">
                <a16:creationId xmlns:a16="http://schemas.microsoft.com/office/drawing/2014/main" id="{B57B61EA-B144-558F-6EC5-E3BC63252CCC}"/>
              </a:ext>
            </a:extLst>
          </p:cNvPr>
          <p:cNvSpPr/>
          <p:nvPr/>
        </p:nvSpPr>
        <p:spPr>
          <a:xfrm>
            <a:off x="1691680" y="4858139"/>
            <a:ext cx="2376264" cy="1728192"/>
          </a:xfrm>
          <a:prstGeom prst="borderCallout2">
            <a:avLst>
              <a:gd name="adj1" fmla="val 59309"/>
              <a:gd name="adj2" fmla="val 100076"/>
              <a:gd name="adj3" fmla="val 57823"/>
              <a:gd name="adj4" fmla="val 130286"/>
              <a:gd name="adj5" fmla="val -124119"/>
              <a:gd name="adj6" fmla="val 114570"/>
            </a:avLst>
          </a:prstGeom>
          <a:blipFill>
            <a:blip r:embed="rId3"/>
            <a:stretch>
              <a:fillRect/>
            </a:stretch>
          </a:blipFill>
          <a:ln w="666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2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000209-880A-0BF2-3464-1864F5D79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0" t="18546" r="39082" b="-6493"/>
          <a:stretch>
            <a:fillRect/>
          </a:stretch>
        </p:blipFill>
        <p:spPr>
          <a:xfrm>
            <a:off x="-252536" y="332656"/>
            <a:ext cx="8928992" cy="657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627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4DAF3EF-CEC0-93CA-E9B6-8C7BA724E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8"/>
          <a:stretch>
            <a:fillRect/>
          </a:stretch>
        </p:blipFill>
        <p:spPr>
          <a:xfrm>
            <a:off x="4572000" y="689536"/>
            <a:ext cx="4407952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818679-4DFF-1763-E90D-E7ECAB494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8" r="22293"/>
          <a:stretch>
            <a:fillRect/>
          </a:stretch>
        </p:blipFill>
        <p:spPr>
          <a:xfrm>
            <a:off x="199159" y="689536"/>
            <a:ext cx="4177704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FBDBB5-3920-FC69-4F5A-FC843CF52371}"/>
              </a:ext>
            </a:extLst>
          </p:cNvPr>
          <p:cNvSpPr txBox="1"/>
          <p:nvPr/>
        </p:nvSpPr>
        <p:spPr>
          <a:xfrm>
            <a:off x="899592" y="5085184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контроля доступа двери и окон управления информатизации и информационной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31736397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D98E2CB-FC2D-0178-EF51-C8D0BDDB1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07" y="764704"/>
            <a:ext cx="3746034" cy="4994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D581F4-BCC6-8E4B-E2C3-7AC3B1DA6225}"/>
              </a:ext>
            </a:extLst>
          </p:cNvPr>
          <p:cNvSpPr txBox="1"/>
          <p:nvPr/>
        </p:nvSpPr>
        <p:spPr>
          <a:xfrm>
            <a:off x="4499992" y="1988840"/>
            <a:ext cx="4392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контроля доступа двери и окон управления кадровой политики</a:t>
            </a:r>
          </a:p>
        </p:txBody>
      </p:sp>
    </p:spTree>
    <p:extLst>
      <p:ext uri="{BB962C8B-B14F-4D97-AF65-F5344CB8AC3E}">
        <p14:creationId xmlns:p14="http://schemas.microsoft.com/office/powerpoint/2010/main" val="8577025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4EE851A-230B-3B27-4B75-A19663F05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5" t="3505" r="13741" b="3626"/>
          <a:stretch>
            <a:fillRect/>
          </a:stretch>
        </p:blipFill>
        <p:spPr>
          <a:xfrm>
            <a:off x="1115616" y="620688"/>
            <a:ext cx="6912768" cy="5018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86980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09CB890-7617-CED6-169C-9BC42A39E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754" y="163096"/>
            <a:ext cx="4274742" cy="653180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3C746A-BCB7-A197-5651-8CA724D9DA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2353"/>
            <a:ext cx="4394876" cy="64871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4C7700-2928-B368-20A9-1AB952BC1E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13321" r="971" b="66699"/>
          <a:stretch>
            <a:fillRect/>
          </a:stretch>
        </p:blipFill>
        <p:spPr>
          <a:xfrm>
            <a:off x="133" y="1196752"/>
            <a:ext cx="896899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A9C54-F784-A811-5F8C-8C66F5D09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2088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898409316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Presentation10</Template>
  <TotalTime>1326</TotalTime>
  <Words>3505</Words>
  <Application>Microsoft Office PowerPoint</Application>
  <PresentationFormat>Экран (4:3)</PresentationFormat>
  <Paragraphs>302</Paragraphs>
  <Slides>55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1" baseType="lpstr">
      <vt:lpstr>Arial</vt:lpstr>
      <vt:lpstr>Calibri</vt:lpstr>
      <vt:lpstr>Times New Roman</vt:lpstr>
      <vt:lpstr>Webdings</vt:lpstr>
      <vt:lpstr>Wingdings</vt:lpstr>
      <vt:lpstr>Presentation10</vt:lpstr>
      <vt:lpstr>ОБУЧАЮЩИЙ СЕМИНАР ПО ТЕМЕ:  ПЕРСОНАЛЬНЫЕ ДАННЫЕ. ОРГАНИЗАЦИЯ ЗАЩИТЫ ИНФОРМАЦИИ В АДМИНИСТРАЦИИ МУНИЦИПАЛЬНОГО ОБРАЗОВАНИЯ СЕВЕРСКИЙ МУНИЦИПАЛЬНЫЙ РАЙОН КРАСНОДАРСКОГО КРАЯ </vt:lpstr>
      <vt:lpstr>Презентация PowerPoint</vt:lpstr>
      <vt:lpstr>План проведения семинара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IT</dc:subject>
  <dc:creator>Валерий Устинов</dc:creator>
  <cp:keywords>free, PowerPoint template, download, PPT template, PowerPoint templates, slideshow template, POT, POTX, Power Point template, slide show template, festival, IT, IT PowerPoint template</cp:keywords>
  <dc:description>Made by Moyea Software. To find more free PowerPoint templates, please visit http://www.dvd-ppt-slideshow.com/powerpoint-knowledge/powerpoint-templates.html</dc:description>
  <cp:lastModifiedBy>Сергиевская Наталья Николаевна</cp:lastModifiedBy>
  <cp:revision>166</cp:revision>
  <dcterms:created xsi:type="dcterms:W3CDTF">2015-09-21T11:06:41Z</dcterms:created>
  <dcterms:modified xsi:type="dcterms:W3CDTF">2025-08-20T15:03:20Z</dcterms:modified>
  <cp:category>PowerPoint template, IT</cp:category>
</cp:coreProperties>
</file>